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1" r:id="rId2"/>
    <p:sldMasterId id="2147483713" r:id="rId3"/>
    <p:sldMasterId id="2147483778" r:id="rId4"/>
    <p:sldMasterId id="2147483790" r:id="rId5"/>
  </p:sldMasterIdLst>
  <p:notesMasterIdLst>
    <p:notesMasterId r:id="rId41"/>
  </p:notesMasterIdLst>
  <p:sldIdLst>
    <p:sldId id="493" r:id="rId6"/>
    <p:sldId id="494" r:id="rId7"/>
    <p:sldId id="495" r:id="rId8"/>
    <p:sldId id="496" r:id="rId9"/>
    <p:sldId id="497" r:id="rId10"/>
    <p:sldId id="498" r:id="rId11"/>
    <p:sldId id="499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16" r:id="rId28"/>
    <p:sldId id="517" r:id="rId29"/>
    <p:sldId id="518" r:id="rId30"/>
    <p:sldId id="519" r:id="rId31"/>
    <p:sldId id="638" r:id="rId32"/>
    <p:sldId id="650" r:id="rId33"/>
    <p:sldId id="520" r:id="rId34"/>
    <p:sldId id="521" r:id="rId35"/>
    <p:sldId id="639" r:id="rId36"/>
    <p:sldId id="640" r:id="rId37"/>
    <p:sldId id="641" r:id="rId38"/>
    <p:sldId id="642" r:id="rId39"/>
    <p:sldId id="651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EF8EB"/>
    <a:srgbClr val="66FFFF"/>
    <a:srgbClr val="0066FF"/>
    <a:srgbClr val="800000"/>
    <a:srgbClr val="9D3232"/>
    <a:srgbClr val="33CCFF"/>
    <a:srgbClr val="4F81BD"/>
    <a:srgbClr val="752B29"/>
    <a:srgbClr val="662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11" autoAdjust="0"/>
    <p:restoredTop sz="99112" autoAdjust="0"/>
  </p:normalViewPr>
  <p:slideViewPr>
    <p:cSldViewPr>
      <p:cViewPr varScale="1">
        <p:scale>
          <a:sx n="150" d="100"/>
          <a:sy n="150" d="100"/>
        </p:scale>
        <p:origin x="132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8982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9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238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6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6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77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48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342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727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35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6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03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6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6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11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197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86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3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50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5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03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104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45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33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9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2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521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6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789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57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3pPr>
            <a:lvl4pPr marL="1370366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15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394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0731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520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430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693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4"/>
            <a:ext cx="4038600" cy="2547938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4"/>
            <a:ext cx="4038600" cy="2547938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75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89" indent="0">
              <a:buNone/>
              <a:defRPr sz="1998" b="1"/>
            </a:lvl2pPr>
            <a:lvl3pPr marL="913577" indent="0">
              <a:buNone/>
              <a:defRPr sz="1798" b="1"/>
            </a:lvl3pPr>
            <a:lvl4pPr marL="1370366" indent="0">
              <a:buNone/>
              <a:defRPr sz="1599" b="1"/>
            </a:lvl4pPr>
            <a:lvl5pPr marL="1827154" indent="0">
              <a:buNone/>
              <a:defRPr sz="1599" b="1"/>
            </a:lvl5pPr>
            <a:lvl6pPr marL="2283943" indent="0">
              <a:buNone/>
              <a:defRPr sz="1599" b="1"/>
            </a:lvl6pPr>
            <a:lvl7pPr marL="2740731" indent="0">
              <a:buNone/>
              <a:defRPr sz="1599" b="1"/>
            </a:lvl7pPr>
            <a:lvl8pPr marL="3197520" indent="0">
              <a:buNone/>
              <a:defRPr sz="1599" b="1"/>
            </a:lvl8pPr>
            <a:lvl9pPr marL="3654308" indent="0">
              <a:buNone/>
              <a:defRPr sz="159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789" indent="0">
              <a:buNone/>
              <a:defRPr sz="1998" b="1"/>
            </a:lvl2pPr>
            <a:lvl3pPr marL="913577" indent="0">
              <a:buNone/>
              <a:defRPr sz="1798" b="1"/>
            </a:lvl3pPr>
            <a:lvl4pPr marL="1370366" indent="0">
              <a:buNone/>
              <a:defRPr sz="1599" b="1"/>
            </a:lvl4pPr>
            <a:lvl5pPr marL="1827154" indent="0">
              <a:buNone/>
              <a:defRPr sz="1599" b="1"/>
            </a:lvl5pPr>
            <a:lvl6pPr marL="2283943" indent="0">
              <a:buNone/>
              <a:defRPr sz="1599" b="1"/>
            </a:lvl6pPr>
            <a:lvl7pPr marL="2740731" indent="0">
              <a:buNone/>
              <a:defRPr sz="1599" b="1"/>
            </a:lvl7pPr>
            <a:lvl8pPr marL="3197520" indent="0">
              <a:buNone/>
              <a:defRPr sz="1599" b="1"/>
            </a:lvl8pPr>
            <a:lvl9pPr marL="3654308" indent="0">
              <a:buNone/>
              <a:defRPr sz="1599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762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5847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9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7"/>
            <a:ext cx="5111750" cy="4389835"/>
          </a:xfrm>
        </p:spPr>
        <p:txBody>
          <a:bodyPr/>
          <a:lstStyle>
            <a:lvl1pPr>
              <a:defRPr sz="3197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399"/>
            </a:lvl1pPr>
            <a:lvl2pPr marL="456789" indent="0">
              <a:buNone/>
              <a:defRPr sz="1199"/>
            </a:lvl2pPr>
            <a:lvl3pPr marL="913577" indent="0">
              <a:buNone/>
              <a:defRPr sz="999"/>
            </a:lvl3pPr>
            <a:lvl4pPr marL="1370366" indent="0">
              <a:buNone/>
              <a:defRPr sz="899"/>
            </a:lvl4pPr>
            <a:lvl5pPr marL="1827154" indent="0">
              <a:buNone/>
              <a:defRPr sz="899"/>
            </a:lvl5pPr>
            <a:lvl6pPr marL="2283943" indent="0">
              <a:buNone/>
              <a:defRPr sz="899"/>
            </a:lvl6pPr>
            <a:lvl7pPr marL="2740731" indent="0">
              <a:buNone/>
              <a:defRPr sz="899"/>
            </a:lvl7pPr>
            <a:lvl8pPr marL="3197520" indent="0">
              <a:buNone/>
              <a:defRPr sz="899"/>
            </a:lvl8pPr>
            <a:lvl9pPr marL="3654308" indent="0">
              <a:buNone/>
              <a:defRPr sz="89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206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61"/>
            <a:ext cx="5486400" cy="425053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197"/>
            </a:lvl1pPr>
            <a:lvl2pPr marL="456789" indent="0">
              <a:buNone/>
              <a:defRPr sz="2797"/>
            </a:lvl2pPr>
            <a:lvl3pPr marL="913577" indent="0">
              <a:buNone/>
              <a:defRPr sz="2398"/>
            </a:lvl3pPr>
            <a:lvl4pPr marL="1370366" indent="0">
              <a:buNone/>
              <a:defRPr sz="1998"/>
            </a:lvl4pPr>
            <a:lvl5pPr marL="1827154" indent="0">
              <a:buNone/>
              <a:defRPr sz="1998"/>
            </a:lvl5pPr>
            <a:lvl6pPr marL="2283943" indent="0">
              <a:buNone/>
              <a:defRPr sz="1998"/>
            </a:lvl6pPr>
            <a:lvl7pPr marL="2740731" indent="0">
              <a:buNone/>
              <a:defRPr sz="1998"/>
            </a:lvl7pPr>
            <a:lvl8pPr marL="3197520" indent="0">
              <a:buNone/>
              <a:defRPr sz="1998"/>
            </a:lvl8pPr>
            <a:lvl9pPr marL="3654308" indent="0">
              <a:buNone/>
              <a:defRPr sz="199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399"/>
            </a:lvl1pPr>
            <a:lvl2pPr marL="456789" indent="0">
              <a:buNone/>
              <a:defRPr sz="1199"/>
            </a:lvl2pPr>
            <a:lvl3pPr marL="913577" indent="0">
              <a:buNone/>
              <a:defRPr sz="999"/>
            </a:lvl3pPr>
            <a:lvl4pPr marL="1370366" indent="0">
              <a:buNone/>
              <a:defRPr sz="899"/>
            </a:lvl4pPr>
            <a:lvl5pPr marL="1827154" indent="0">
              <a:buNone/>
              <a:defRPr sz="899"/>
            </a:lvl5pPr>
            <a:lvl6pPr marL="2283943" indent="0">
              <a:buNone/>
              <a:defRPr sz="899"/>
            </a:lvl6pPr>
            <a:lvl7pPr marL="2740731" indent="0">
              <a:buNone/>
              <a:defRPr sz="899"/>
            </a:lvl7pPr>
            <a:lvl8pPr marL="3197520" indent="0">
              <a:buNone/>
              <a:defRPr sz="899"/>
            </a:lvl8pPr>
            <a:lvl9pPr marL="3654308" indent="0">
              <a:buNone/>
              <a:defRPr sz="89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6090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8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15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4"/>
            <a:ext cx="2057400" cy="3294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4"/>
            <a:ext cx="6019800" cy="3294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567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01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765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1304"/>
            <a:ext cx="4038600" cy="254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304"/>
            <a:ext cx="4038600" cy="254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5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560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2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9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799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61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68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363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774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4"/>
            <a:ext cx="2057400" cy="3294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4"/>
            <a:ext cx="6019800" cy="3294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10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143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999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/>
            <a:fld id="{39E68678-2451-48B3-8F3E-ECD0FDB8459B}" type="datetimeFigureOut">
              <a:rPr lang="en-IN" sz="1350" smtClean="0">
                <a:solidFill>
                  <a:prstClr val="black"/>
                </a:solidFill>
              </a:rPr>
              <a:pPr defTabSz="685800"/>
              <a:t>23-04-2022</a:t>
            </a:fld>
            <a:endParaRPr lang="en-IN" sz="135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800"/>
            <a:endParaRPr lang="en-IN" sz="1350" smtClean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800"/>
            <a:fld id="{6CF633A7-4BB1-41ED-A81E-B5D2B70CE120}" type="slidenum">
              <a:rPr lang="en-IN" sz="1350" smtClean="0">
                <a:solidFill>
                  <a:prstClr val="black"/>
                </a:solidFill>
              </a:rPr>
              <a:pPr defTabSz="685800"/>
              <a:t>‹#›</a:t>
            </a:fld>
            <a:endParaRPr lang="en-IN" sz="135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73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2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26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6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684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803" r:id="rId6"/>
    <p:sldLayoutId id="2147483804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67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B0261-08C2-42A3-9124-0F50673A9C0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6A76A-FD27-4A21-85B8-9D17CE29B5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34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C1126-BF23-4164-8A83-055409FE84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34283-56BC-4318-99F3-7590799415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4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defTabSz="913577" rtl="0" eaLnBrk="1" latinLnBrk="0" hangingPunct="1">
        <a:spcBef>
          <a:spcPct val="0"/>
        </a:spcBef>
        <a:buNone/>
        <a:defRPr sz="43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591" indent="-342591" algn="l" defTabSz="913577" rtl="0" eaLnBrk="1" latinLnBrk="0" hangingPunct="1">
        <a:spcBef>
          <a:spcPct val="20000"/>
        </a:spcBef>
        <a:buFont typeface="Arial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1pPr>
      <a:lvl2pPr marL="742281" indent="-285493" algn="l" defTabSz="913577" rtl="0" eaLnBrk="1" latinLnBrk="0" hangingPunct="1">
        <a:spcBef>
          <a:spcPct val="20000"/>
        </a:spcBef>
        <a:buFont typeface="Arial" pitchFamily="34" charset="0"/>
        <a:buChar char="–"/>
        <a:defRPr sz="2797" kern="1200">
          <a:solidFill>
            <a:schemeClr val="tx1"/>
          </a:solidFill>
          <a:latin typeface="+mn-lt"/>
          <a:ea typeface="+mn-ea"/>
          <a:cs typeface="+mn-cs"/>
        </a:defRPr>
      </a:lvl2pPr>
      <a:lvl3pPr marL="1141971" indent="-228394" algn="l" defTabSz="913577" rtl="0" eaLnBrk="1" latinLnBrk="0" hangingPunct="1">
        <a:spcBef>
          <a:spcPct val="20000"/>
        </a:spcBef>
        <a:buFont typeface="Arial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760" indent="-228394" algn="l" defTabSz="913577" rtl="0" eaLnBrk="1" latinLnBrk="0" hangingPunct="1">
        <a:spcBef>
          <a:spcPct val="20000"/>
        </a:spcBef>
        <a:buFont typeface="Arial" pitchFamily="34" charset="0"/>
        <a:buChar char="–"/>
        <a:defRPr sz="1998" kern="1200">
          <a:solidFill>
            <a:schemeClr val="tx1"/>
          </a:solidFill>
          <a:latin typeface="+mn-lt"/>
          <a:ea typeface="+mn-ea"/>
          <a:cs typeface="+mn-cs"/>
        </a:defRPr>
      </a:lvl4pPr>
      <a:lvl5pPr marL="2055548" indent="-228394" algn="l" defTabSz="913577" rtl="0" eaLnBrk="1" latinLnBrk="0" hangingPunct="1">
        <a:spcBef>
          <a:spcPct val="20000"/>
        </a:spcBef>
        <a:buFont typeface="Arial" pitchFamily="34" charset="0"/>
        <a:buChar char="»"/>
        <a:defRPr sz="1998" kern="1200">
          <a:solidFill>
            <a:schemeClr val="tx1"/>
          </a:solidFill>
          <a:latin typeface="+mn-lt"/>
          <a:ea typeface="+mn-ea"/>
          <a:cs typeface="+mn-cs"/>
        </a:defRPr>
      </a:lvl5pPr>
      <a:lvl6pPr marL="2512337" indent="-228394" algn="l" defTabSz="913577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125" indent="-228394" algn="l" defTabSz="913577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914" indent="-228394" algn="l" defTabSz="913577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702" indent="-228394" algn="l" defTabSz="913577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89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577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366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154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943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731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520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308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6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3D29E-E2A8-4851-9BAC-018FB5BEB1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6"/>
            <a:ext cx="2895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6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9D900-75F0-4735-9FB1-1EFDE7917C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8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4.wdp"/><Relationship Id="rId4" Type="http://schemas.openxmlformats.org/officeDocument/2006/relationships/image" Target="../media/image51.png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7195" y="1371422"/>
            <a:ext cx="32496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5000" dirty="0">
                <a:solidFill>
                  <a:srgbClr val="FF0000"/>
                </a:solidFill>
                <a:latin typeface="Bookman Old Style" pitchFamily="18" charset="0"/>
              </a:rPr>
              <a:t>Module </a:t>
            </a:r>
            <a:r>
              <a:rPr lang="en-IN" sz="5000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725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532302" y="1240342"/>
            <a:ext cx="1889012" cy="253056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331677" y="3179571"/>
            <a:ext cx="130359" cy="19537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023726" y="3144965"/>
            <a:ext cx="145440" cy="217969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435795" y="3180728"/>
            <a:ext cx="144000" cy="191521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683060" y="501453"/>
            <a:ext cx="2124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141570" y="501453"/>
            <a:ext cx="1944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45211" y="1505606"/>
            <a:ext cx="1889012" cy="236029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824801" y="756473"/>
            <a:ext cx="734398" cy="39600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298971" y="1793881"/>
            <a:ext cx="132980" cy="17863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401404" y="1797512"/>
            <a:ext cx="135653" cy="17863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508439" y="1773565"/>
            <a:ext cx="144000" cy="213674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60000" y="267452"/>
            <a:ext cx="756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60000" y="267453"/>
            <a:ext cx="864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760000" y="267453"/>
            <a:ext cx="1620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8000" y="958106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4000" y="1210116"/>
            <a:ext cx="4443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Radius (r) = 3 cm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Height (h) = 7 cm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Curved surface area of cylinder = 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rh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3661" y="2120336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895681" y="2120336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3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291664" y="2120336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23661" y="2470616"/>
            <a:ext cx="1452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>
                <a:solidFill>
                  <a:prstClr val="black"/>
                </a:solidFill>
                <a:latin typeface="Bookman Old Style"/>
              </a:rPr>
              <a:t>22 × 3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3661" y="2774950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132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539" y="3079750"/>
            <a:ext cx="50842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 surface area of cylinder =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 (r + h)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05318" y="3491624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05334" y="3491624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3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01323" y="3491624"/>
            <a:ext cx="7745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(3 +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21319" y="3857144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>
                <a:solidFill>
                  <a:prstClr val="black"/>
                </a:solidFill>
                <a:latin typeface="Bookman Old Style"/>
              </a:rPr>
              <a:t>22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10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10480" y="4744732"/>
            <a:ext cx="1614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188.57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41318" y="412308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7</a:t>
            </a:r>
            <a:endParaRPr lang="en-IN" sz="1600" dirty="0">
              <a:solidFill>
                <a:prstClr val="black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193318" y="4137602"/>
            <a:ext cx="16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05318" y="400114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85334" y="4295546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1320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5318" y="453246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7</a:t>
            </a:r>
            <a:endParaRPr lang="en-IN" sz="1600" dirty="0">
              <a:solidFill>
                <a:prstClr val="black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157318" y="4576004"/>
            <a:ext cx="576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905318" y="439600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6480" y="209560"/>
                <a:ext cx="8172000" cy="1021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90513" indent="-2905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</a:rPr>
                  <a:t>Q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. The radius of a right circular cylinder is 3 cm, height is 7 cm.</a:t>
                </a:r>
              </a:p>
              <a:p>
                <a:pPr marL="290513" indent="-2905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Find (i) curved surface area (ii) total surface area</a:t>
                </a:r>
              </a:p>
              <a:p>
                <a:pPr marL="290513" indent="-2905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     (iii) volume of the right circular cylinder.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  <a:sym typeface="Symbol"/>
                          </a:rPr>
                          <m:t> </m:t>
                        </m:r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srgbClr val="0000FF"/>
                                </a:solidFill>
                                <a:latin typeface="Bookman Old Style" pitchFamily="18" charset="0"/>
                              </a:rPr>
                              <m:t>22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srgbClr val="0000FF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endParaRPr lang="en-US" sz="1600" b="1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80" y="209550"/>
                <a:ext cx="8172000" cy="1021305"/>
              </a:xfrm>
              <a:prstGeom prst="rect">
                <a:avLst/>
              </a:prstGeom>
              <a:blipFill rotWithShape="1">
                <a:blip r:embed="rId2"/>
                <a:stretch>
                  <a:fillRect l="-37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V="1">
            <a:off x="5512258" y="2247044"/>
            <a:ext cx="270000" cy="72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643661" y="2381186"/>
            <a:ext cx="270000" cy="72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28922" y="2233106"/>
            <a:ext cx="3304878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curved surface area of cylinder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24342" y="2293729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2rh</a:t>
            </a:r>
            <a:endParaRPr lang="en-IN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48322" y="3539642"/>
            <a:ext cx="3180678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total surface area of cylinder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3396" y="3600265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2r(</a:t>
            </a:r>
            <a:r>
              <a:rPr lang="en-IN" b="1" dirty="0" err="1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r+h</a:t>
            </a:r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)</a:t>
            </a:r>
            <a:endParaRPr lang="en-IN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43425" y="1995805"/>
            <a:ext cx="45717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611370" y="2256790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611370" y="2290445"/>
            <a:ext cx="32004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79877" y="3370365"/>
            <a:ext cx="45717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539886" y="3611344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4539886" y="3657064"/>
            <a:ext cx="32004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845592" y="3491624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7)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09539" y="2759598"/>
            <a:ext cx="4443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Curved surface area of cylinder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1021" y="2744470"/>
            <a:ext cx="43313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09600" y="4744732"/>
            <a:ext cx="34223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 surface area of cylinder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2400" y="4744732"/>
            <a:ext cx="43313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5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2" grpId="0" animBg="1"/>
      <p:bldP spid="52" grpId="1" animBg="1"/>
      <p:bldP spid="72" grpId="0" animBg="1"/>
      <p:bldP spid="72" grpId="1" animBg="1"/>
      <p:bldP spid="71" grpId="0" animBg="1"/>
      <p:bldP spid="71" grpId="1" animBg="1"/>
      <p:bldP spid="50" grpId="0" animBg="1"/>
      <p:bldP spid="50" grpId="1" animBg="1"/>
      <p:bldP spid="51" grpId="0" animBg="1"/>
      <p:bldP spid="51" grpId="1" animBg="1"/>
      <p:bldP spid="43" grpId="0" animBg="1"/>
      <p:bldP spid="43" grpId="1" animBg="1"/>
      <p:bldP spid="43" grpId="2" animBg="1"/>
      <p:bldP spid="43" grpId="3" animBg="1"/>
      <p:bldP spid="47" grpId="0" animBg="1"/>
      <p:bldP spid="47" grpId="1" animBg="1"/>
      <p:bldP spid="47" grpId="2" animBg="1"/>
      <p:bldP spid="47" grpId="3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10" grpId="0" animBg="1"/>
      <p:bldP spid="10" grpId="1" animBg="1"/>
      <p:bldP spid="48" grpId="0" animBg="1"/>
      <p:bldP spid="48" grpId="1" animBg="1"/>
      <p:bldP spid="49" grpId="0" animBg="1"/>
      <p:bldP spid="49" grpId="1" animBg="1"/>
      <p:bldP spid="37" grpId="0"/>
      <p:bldP spid="3" grpId="0"/>
      <p:bldP spid="110" grpId="0"/>
      <p:bldP spid="111" grpId="0"/>
      <p:bldP spid="14" grpId="0"/>
      <p:bldP spid="15" grpId="0"/>
      <p:bldP spid="19" grpId="0"/>
      <p:bldP spid="21" grpId="0"/>
      <p:bldP spid="22" grpId="0"/>
      <p:bldP spid="23" grpId="0"/>
      <p:bldP spid="24" grpId="0"/>
      <p:bldP spid="12" grpId="0"/>
      <p:bldP spid="17" grpId="0"/>
      <p:bldP spid="29" grpId="0"/>
      <p:bldP spid="30" grpId="0"/>
      <p:bldP spid="32" grpId="0"/>
      <p:bldP spid="58" grpId="0" animBg="1"/>
      <p:bldP spid="58" grpId="1" animBg="1"/>
      <p:bldP spid="59" grpId="0"/>
      <p:bldP spid="59" grpId="1"/>
      <p:bldP spid="60" grpId="0" animBg="1"/>
      <p:bldP spid="60" grpId="1" animBg="1"/>
      <p:bldP spid="61" grpId="0"/>
      <p:bldP spid="61" grpId="1"/>
      <p:bldP spid="65" grpId="0"/>
      <p:bldP spid="66" grpId="0"/>
      <p:bldP spid="68" grpId="0"/>
      <p:bldP spid="69" grpId="0"/>
      <p:bldP spid="74" grpId="0"/>
      <p:bldP spid="76" grpId="0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34"/>
          <p:cNvSpPr/>
          <p:nvPr/>
        </p:nvSpPr>
        <p:spPr>
          <a:xfrm>
            <a:off x="457406" y="3660159"/>
            <a:ext cx="4128695" cy="789785"/>
          </a:xfrm>
          <a:prstGeom prst="flowChartProcess">
            <a:avLst/>
          </a:prstGeom>
          <a:ln/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187947" y="1881343"/>
            <a:ext cx="144000" cy="213674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989928" y="1915118"/>
            <a:ext cx="135653" cy="17863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892160" y="1915646"/>
            <a:ext cx="132980" cy="17863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83432" y="1258837"/>
            <a:ext cx="1926981" cy="253056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96341" y="1524092"/>
            <a:ext cx="1926981" cy="236029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75450" y="828473"/>
            <a:ext cx="3996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21007" y="744978"/>
            <a:ext cx="722953" cy="39600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6480" y="209560"/>
                <a:ext cx="8172000" cy="1021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90513" indent="-2905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The radius of a right circular cylinder is 3 cm, height is 7 cm.</a:t>
                </a:r>
              </a:p>
              <a:p>
                <a:pPr marL="290513" indent="-2905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Find (i) curved surface area (ii) total surface area</a:t>
                </a:r>
              </a:p>
              <a:p>
                <a:pPr marL="290513" indent="-29051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     (iii) volume of the right circular cylinder.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  <a:sym typeface="Symbol"/>
                          </a:rPr>
                          <m:t> </m:t>
                        </m:r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srgbClr val="0000FF"/>
                                </a:solidFill>
                                <a:latin typeface="Bookman Old Style" pitchFamily="18" charset="0"/>
                              </a:rPr>
                              <m:t>22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srgbClr val="0000FF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endParaRPr lang="en-US" sz="1600" b="1" dirty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80" y="209550"/>
                <a:ext cx="8172000" cy="1021305"/>
              </a:xfrm>
              <a:prstGeom prst="rect">
                <a:avLst/>
              </a:prstGeom>
              <a:blipFill rotWithShape="1">
                <a:blip r:embed="rId2"/>
                <a:stretch>
                  <a:fillRect l="-373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33403" y="1809750"/>
            <a:ext cx="3797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cylinder 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90800" y="22751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66806" y="2275196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>
                <a:solidFill>
                  <a:prstClr val="black"/>
                </a:solidFill>
                <a:latin typeface="Bookman Old Style"/>
              </a:rPr>
              <a:t>3 × 3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58806" y="2275196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0820" y="2707196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22 </a:t>
            </a:r>
            <a:r>
              <a:rPr lang="en-US" sz="1600" b="1" dirty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9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90800" y="3088273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198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87400" y="2411546"/>
            <a:ext cx="270000" cy="72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860800" y="2545196"/>
            <a:ext cx="270000" cy="72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4269" y="3638560"/>
            <a:ext cx="4954283" cy="83099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Curved surface area is 132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Total surface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area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is 188.57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2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and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Volume is 198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831280" y="1523242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volume of cylinder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93379" y="158386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IN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h</a:t>
            </a:r>
            <a:endParaRPr lang="en-IN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00" y="958106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7918" y="1230865"/>
            <a:ext cx="2261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Radius (r) = 3 cm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Height (h) = 7 cm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87650" y="2140486"/>
            <a:ext cx="457176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5595" y="2401471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855595" y="2435126"/>
            <a:ext cx="32004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09919" y="3608406"/>
            <a:ext cx="43313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10660" y="3088273"/>
            <a:ext cx="25071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cylinder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0058" y="3088273"/>
            <a:ext cx="43313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2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4" grpId="1" animBg="1"/>
      <p:bldP spid="33" grpId="0" animBg="1"/>
      <p:bldP spid="33" grpId="1" animBg="1"/>
      <p:bldP spid="32" grpId="0" animBg="1"/>
      <p:bldP spid="32" grpId="1" animBg="1"/>
      <p:bldP spid="27" grpId="0" animBg="1"/>
      <p:bldP spid="27" grpId="1" animBg="1"/>
      <p:bldP spid="31" grpId="0" animBg="1"/>
      <p:bldP spid="31" grpId="1" animBg="1"/>
      <p:bldP spid="6" grpId="0" animBg="1"/>
      <p:bldP spid="7" grpId="0" animBg="1"/>
      <p:bldP spid="7" grpId="1" animBg="1"/>
      <p:bldP spid="14" grpId="0"/>
      <p:bldP spid="16" grpId="0"/>
      <p:bldP spid="17" grpId="0"/>
      <p:bldP spid="18" grpId="0"/>
      <p:bldP spid="19" grpId="0"/>
      <p:bldP spid="23" grpId="0" animBg="1"/>
      <p:bldP spid="23" grpId="1" animBg="1"/>
      <p:bldP spid="24" grpId="0"/>
      <p:bldP spid="24" grpId="1"/>
      <p:bldP spid="28" grpId="0"/>
      <p:bldP spid="29" grpId="0"/>
      <p:bldP spid="36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7195" y="1371422"/>
            <a:ext cx="32496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5000" dirty="0">
                <a:solidFill>
                  <a:srgbClr val="FF0000"/>
                </a:solidFill>
                <a:latin typeface="Bookman Old Style" pitchFamily="18" charset="0"/>
              </a:rPr>
              <a:t>Module </a:t>
            </a:r>
            <a:r>
              <a:rPr lang="en-IN" sz="5000" dirty="0" smtClean="0">
                <a:solidFill>
                  <a:srgbClr val="FF0000"/>
                </a:solidFill>
                <a:latin typeface="Bookman Old Style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004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4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SURFACE AREAS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AND VOLUMES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Cylinder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/>
          <p:cNvSpPr/>
          <p:nvPr/>
        </p:nvSpPr>
        <p:spPr>
          <a:xfrm>
            <a:off x="2156202" y="4793661"/>
            <a:ext cx="661702" cy="243181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134833" y="1334401"/>
            <a:ext cx="146056" cy="20129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85602" y="2204428"/>
            <a:ext cx="3556679" cy="27676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34837" y="1989275"/>
            <a:ext cx="3153967" cy="220149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436612" y="2341520"/>
            <a:ext cx="2584881" cy="238389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677299" y="2412082"/>
            <a:ext cx="130036" cy="171666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2855189" y="2372726"/>
            <a:ext cx="146056" cy="243181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256439" y="1611737"/>
            <a:ext cx="1666188" cy="243181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530906" y="1616472"/>
            <a:ext cx="1666188" cy="233692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305500" y="267453"/>
            <a:ext cx="1944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584700" y="267453"/>
            <a:ext cx="2271742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574800" y="501453"/>
            <a:ext cx="2232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842800" y="501453"/>
            <a:ext cx="1656000" cy="25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480" y="209560"/>
            <a:ext cx="81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0513" indent="-2905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 The radius and height of a cylinder are in the ratio 3 : 7</a:t>
            </a:r>
          </a:p>
          <a:p>
            <a:pPr marL="290513" indent="-29051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and its volume is 1584 cm</a:t>
            </a:r>
            <a:r>
              <a:rPr lang="en-US" sz="1600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3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. Find its radius.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318" y="1934441"/>
            <a:ext cx="32912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Volume of cylinder = 1584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8600" y="734406"/>
            <a:ext cx="6477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1882" y="3053654"/>
            <a:ext cx="872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1584 =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923770" y="3053654"/>
            <a:ext cx="81785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× (3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)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IN" sz="1500" baseline="30000" dirty="0">
              <a:solidFill>
                <a:prstClr val="black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643770" y="3053654"/>
            <a:ext cx="61106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× 7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endParaRPr lang="en-IN" sz="1500" i="1" dirty="0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747838" y="3460970"/>
            <a:ext cx="872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1584 =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595716" y="3460970"/>
            <a:ext cx="61908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22 ×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35736" y="3460970"/>
            <a:ext cx="76174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9 × 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IN" sz="1500" baseline="30000" dirty="0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783716" y="3460970"/>
            <a:ext cx="4844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endParaRPr lang="en-IN" sz="1500" i="1" dirty="0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593603" y="3852240"/>
            <a:ext cx="69121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1584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521604" y="4176240"/>
            <a:ext cx="8114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22 × 9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313606" y="3996240"/>
            <a:ext cx="5693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= 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/>
              </a:rPr>
              <a:t>3</a:t>
            </a:r>
            <a:endParaRPr lang="en-IN" sz="1500" baseline="30000" dirty="0">
              <a:solidFill>
                <a:prstClr val="black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1593597" y="4176230"/>
            <a:ext cx="7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69597" y="3960240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55056" y="4440064"/>
            <a:ext cx="87075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/>
              </a:rPr>
              <a:t>3 </a:t>
            </a:r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=  8 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95044" y="1571735"/>
            <a:ext cx="170591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</a:rPr>
              <a:t>height (h) = 7</a:t>
            </a:r>
            <a:r>
              <a:rPr lang="en-US" sz="15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IN" sz="1500" i="1" dirty="0">
              <a:solidFill>
                <a:prstClr val="black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121678" y="4763195"/>
            <a:ext cx="74251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i="1" dirty="0" smtClean="0">
                <a:solidFill>
                  <a:prstClr val="black"/>
                </a:solidFill>
                <a:latin typeface="Bookman Old Style"/>
              </a:rPr>
              <a:t>x</a:t>
            </a:r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 =  2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410" y="1261845"/>
            <a:ext cx="163378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</a:rPr>
              <a:t>Radius (r) = 3</a:t>
            </a:r>
            <a:r>
              <a:rPr lang="en-US" sz="1500" b="1" i="1" dirty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60766" y="1519470"/>
            <a:ext cx="4924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3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120778" y="1519470"/>
            <a:ext cx="4924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/>
              </a:rPr>
              <a:t>× 2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760764" y="1799433"/>
            <a:ext cx="8627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6 cm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925100" y="2176679"/>
            <a:ext cx="3600000" cy="3231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Radius of given cylinder is 6 cm</a:t>
            </a:r>
            <a:endParaRPr lang="en-US" sz="15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2688609" y="3310288"/>
            <a:ext cx="203482" cy="133544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3896599" y="3181360"/>
            <a:ext cx="193464" cy="75421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2063813" y="4286250"/>
            <a:ext cx="211239" cy="90418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233597" y="3780240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Bookman Old Style" pitchFamily="18" charset="0"/>
              </a:rPr>
              <a:t>176</a:t>
            </a:r>
            <a:endParaRPr lang="en-IN" sz="1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1665597" y="3960230"/>
            <a:ext cx="576000" cy="144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593597" y="4248230"/>
            <a:ext cx="288000" cy="180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341597" y="3870230"/>
            <a:ext cx="324000" cy="14400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320720" y="3594200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  <a:latin typeface="Bookman Old Style" pitchFamily="18" charset="0"/>
              </a:rPr>
              <a:t>8</a:t>
            </a:r>
            <a:endParaRPr lang="en-IN" sz="15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581525" y="868780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volume of cylinder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43622" y="929403"/>
            <a:ext cx="675185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IN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IN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h</a:t>
            </a:r>
            <a:endParaRPr lang="en-IN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4800" y="953195"/>
            <a:ext cx="12987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 : h = 3 : 7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3770" y="1250960"/>
            <a:ext cx="3411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Let the common multiple be ‘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’.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770" y="1571735"/>
            <a:ext cx="19976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Radius (r) = 3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</a:rPr>
              <a:t>x ,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6673" y="2309599"/>
            <a:ext cx="27398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Volume of cylinder =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91794" y="2977821"/>
            <a:ext cx="437940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5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37215" y="3205905"/>
            <a:ext cx="311304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5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644262" y="3252423"/>
            <a:ext cx="320040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04988" y="3053654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04988" y="3460970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4620" y="4440064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920" y="4763195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24400" y="2161986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37614" y="1027239"/>
            <a:ext cx="0" cy="2382721"/>
          </a:xfrm>
          <a:prstGeom prst="line">
            <a:avLst/>
          </a:prstGeom>
          <a:ln w="28575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743771" y="2677982"/>
            <a:ext cx="8723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1584 =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442082" y="2677982"/>
            <a:ext cx="6607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22256" y="2677982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693920" y="1799433"/>
            <a:ext cx="351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500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540522" y="1799433"/>
            <a:ext cx="2728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5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6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00"/>
                            </p:stCondLst>
                            <p:childTnLst>
                              <p:par>
                                <p:cTn id="2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000"/>
                            </p:stCondLst>
                            <p:childTnLst>
                              <p:par>
                                <p:cTn id="2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1000"/>
                            </p:stCondLst>
                            <p:childTnLst>
                              <p:par>
                                <p:cTn id="3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3" grpId="0" animBg="1"/>
      <p:bldP spid="73" grpId="1" animBg="1"/>
      <p:bldP spid="71" grpId="0" animBg="1"/>
      <p:bldP spid="42" grpId="0" animBg="1"/>
      <p:bldP spid="42" grpId="1" animBg="1"/>
      <p:bldP spid="108" grpId="0" animBg="1"/>
      <p:bldP spid="108" grpId="1" animBg="1"/>
      <p:bldP spid="111" grpId="0" animBg="1"/>
      <p:bldP spid="111" grpId="1" animBg="1"/>
      <p:bldP spid="112" grpId="0" animBg="1"/>
      <p:bldP spid="112" grpId="1" animBg="1"/>
      <p:bldP spid="115" grpId="0" animBg="1"/>
      <p:bldP spid="115" grpId="1" animBg="1"/>
      <p:bldP spid="116" grpId="0" animBg="1"/>
      <p:bldP spid="116" grpId="1" animBg="1"/>
      <p:bldP spid="116" grpId="2" animBg="1"/>
      <p:bldP spid="116" grpId="3" animBg="1"/>
      <p:bldP spid="52" grpId="0" animBg="1"/>
      <p:bldP spid="52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37" grpId="0"/>
      <p:bldP spid="7" grpId="0"/>
      <p:bldP spid="74" grpId="0"/>
      <p:bldP spid="76" grpId="0"/>
      <p:bldP spid="79" grpId="0"/>
      <p:bldP spid="81" grpId="0"/>
      <p:bldP spid="84" grpId="0"/>
      <p:bldP spid="85" grpId="0"/>
      <p:bldP spid="86" grpId="0"/>
      <p:bldP spid="87" grpId="0"/>
      <p:bldP spid="90" grpId="0"/>
      <p:bldP spid="10" grpId="0"/>
      <p:bldP spid="102" grpId="0"/>
      <p:bldP spid="12" grpId="0"/>
      <p:bldP spid="103" grpId="0"/>
      <p:bldP spid="14" grpId="0"/>
      <p:bldP spid="15" grpId="0"/>
      <p:bldP spid="104" grpId="0"/>
      <p:bldP spid="105" grpId="0"/>
      <p:bldP spid="106" grpId="0"/>
      <p:bldP spid="118" grpId="0"/>
      <p:bldP spid="122" grpId="0"/>
      <p:bldP spid="50" grpId="0" animBg="1"/>
      <p:bldP spid="50" grpId="1" animBg="1"/>
      <p:bldP spid="51" grpId="0"/>
      <p:bldP spid="51" grpId="1"/>
      <p:bldP spid="59" grpId="0"/>
      <p:bldP spid="63" grpId="0"/>
      <p:bldP spid="67" grpId="0"/>
      <p:bldP spid="68" grpId="0"/>
      <p:bldP spid="69" grpId="0"/>
      <p:bldP spid="70" grpId="0"/>
      <p:bldP spid="72" grpId="0"/>
      <p:bldP spid="64" grpId="0"/>
      <p:bldP spid="77" grpId="0"/>
      <p:bldP spid="78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5599" y="1371422"/>
            <a:ext cx="36728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5000" dirty="0">
                <a:solidFill>
                  <a:srgbClr val="FF0000"/>
                </a:solidFill>
                <a:latin typeface="Bookman Old Style" pitchFamily="18" charset="0"/>
              </a:rPr>
              <a:t>Module </a:t>
            </a:r>
            <a:r>
              <a:rPr lang="en-IN" sz="5000" dirty="0" smtClean="0">
                <a:solidFill>
                  <a:srgbClr val="FF0000"/>
                </a:solidFill>
                <a:latin typeface="Bookman Old Style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66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4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SURFACE AREAS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AND VOLUMES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Cone-Introduction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723900" y="3622676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Cone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12776" y="666750"/>
            <a:ext cx="2054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Bookman Old Style" pitchFamily="18" charset="0"/>
              </a:rPr>
              <a:t>Examples : </a:t>
            </a:r>
          </a:p>
        </p:txBody>
      </p:sp>
      <p:pic>
        <p:nvPicPr>
          <p:cNvPr id="6" name="Picture 3" descr="Cornetto_gelato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1127127"/>
            <a:ext cx="2568575" cy="19018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483976" y="3068095"/>
            <a:ext cx="24656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 smtClean="0">
                <a:solidFill>
                  <a:srgbClr val="FF0000"/>
                </a:solidFill>
                <a:latin typeface="Bookman Old Style" pitchFamily="18" charset="0"/>
              </a:rPr>
              <a:t>Ice Cream cone</a:t>
            </a:r>
          </a:p>
        </p:txBody>
      </p:sp>
      <p:pic>
        <p:nvPicPr>
          <p:cNvPr id="8" name="Picture 12" descr="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1210" y="1047761"/>
            <a:ext cx="2311400" cy="173131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532790" y="2800349"/>
            <a:ext cx="22765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Bookman Old Style" pitchFamily="18" charset="0"/>
              </a:rPr>
              <a:t>Conical candles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3880915" y="4724506"/>
            <a:ext cx="15600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kern="0" dirty="0" smtClean="0">
                <a:solidFill>
                  <a:srgbClr val="FF0000"/>
                </a:solidFill>
                <a:latin typeface="Bookman Old Style" pitchFamily="18" charset="0"/>
              </a:rPr>
              <a:t>Sand cone</a:t>
            </a:r>
          </a:p>
        </p:txBody>
      </p:sp>
      <p:pic>
        <p:nvPicPr>
          <p:cNvPr id="11" name="Picture 4" descr="YM00402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A0907"/>
              </a:clrFrom>
              <a:clrTo>
                <a:srgbClr val="0A0907">
                  <a:alpha val="0"/>
                </a:srgbClr>
              </a:clrTo>
            </a:clrChange>
          </a:blip>
          <a:srcRect t="14549"/>
          <a:stretch>
            <a:fillRect/>
          </a:stretch>
        </p:blipFill>
        <p:spPr bwMode="auto">
          <a:xfrm>
            <a:off x="3163805" y="2952751"/>
            <a:ext cx="2971800" cy="178445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 flipH="1">
            <a:off x="2698485" y="2130093"/>
            <a:ext cx="4026505" cy="842377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88584" y="2214523"/>
            <a:ext cx="4012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Let us see some examples of </a:t>
            </a:r>
            <a:r>
              <a:rPr lang="en-US" sz="2000" b="1" dirty="0" smtClean="0">
                <a:solidFill>
                  <a:prstClr val="white"/>
                </a:solidFill>
                <a:latin typeface="Bookman Old Style" pitchFamily="18" charset="0"/>
              </a:rPr>
              <a:t>Right Circular Cone</a:t>
            </a:r>
            <a:endParaRPr lang="en-IN" sz="20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17632" y="94790"/>
            <a:ext cx="4183168" cy="557737"/>
            <a:chOff x="1662219" y="78068"/>
            <a:chExt cx="4183168" cy="586185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662219" y="78068"/>
              <a:ext cx="4150343" cy="586185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52600" y="131189"/>
              <a:ext cx="4092787" cy="485213"/>
            </a:xfrm>
            <a:prstGeom prst="rect">
              <a:avLst/>
            </a:prstGeom>
            <a:noFill/>
            <a:ln w="44450" cmpd="dbl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prstClr val="black"/>
                  </a:solidFill>
                  <a:latin typeface="Bookman Old Style" pitchFamily="18" charset="0"/>
                </a:rPr>
                <a:t>RIGHT CIRCULAR CONE</a:t>
              </a:r>
              <a:endParaRPr lang="en-US" sz="2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5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3" grpId="0" animBg="1"/>
      <p:bldP spid="13" grpId="1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121266" y="820739"/>
            <a:ext cx="0" cy="32861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7112015" y="4097338"/>
            <a:ext cx="1610987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121266" y="3814764"/>
            <a:ext cx="228600" cy="273050"/>
          </a:xfrm>
          <a:custGeom>
            <a:avLst/>
            <a:gdLst>
              <a:gd name="T0" fmla="*/ 0 w 132"/>
              <a:gd name="T1" fmla="*/ 0 h 126"/>
              <a:gd name="T2" fmla="*/ 228600 w 132"/>
              <a:gd name="T3" fmla="*/ 0 h 126"/>
              <a:gd name="T4" fmla="*/ 228600 w 132"/>
              <a:gd name="T5" fmla="*/ 273050 h 12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2" h="126">
                <a:moveTo>
                  <a:pt x="0" y="0"/>
                </a:moveTo>
                <a:lnTo>
                  <a:pt x="132" y="0"/>
                </a:lnTo>
                <a:lnTo>
                  <a:pt x="132" y="126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7068659" y="4055836"/>
            <a:ext cx="111125" cy="101600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kern="0" smtClean="0">
              <a:solidFill>
                <a:sysClr val="windowText" lastClr="000000"/>
              </a:solidFill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756288" y="3602047"/>
            <a:ext cx="434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746633" y="2319348"/>
            <a:ext cx="434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994410" y="2190760"/>
            <a:ext cx="4349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</a:p>
        </p:txBody>
      </p: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5474199" y="3603592"/>
            <a:ext cx="3292475" cy="998447"/>
          </a:xfrm>
          <a:prstGeom prst="ellipse">
            <a:avLst/>
          </a:prstGeom>
          <a:solidFill>
            <a:srgbClr val="FF6600"/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kern="0" smtClean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48264" y="3857411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Freeform 7"/>
          <p:cNvSpPr>
            <a:spLocks/>
          </p:cNvSpPr>
          <p:nvPr/>
        </p:nvSpPr>
        <p:spPr bwMode="auto">
          <a:xfrm>
            <a:off x="5574089" y="812800"/>
            <a:ext cx="3135552" cy="3208338"/>
          </a:xfrm>
          <a:custGeom>
            <a:avLst/>
            <a:gdLst>
              <a:gd name="T0" fmla="*/ 0 w 2040"/>
              <a:gd name="T1" fmla="*/ 1992 h 2021"/>
              <a:gd name="T2" fmla="*/ 1006 w 2040"/>
              <a:gd name="T3" fmla="*/ 0 h 2021"/>
              <a:gd name="T4" fmla="*/ 2035 w 2040"/>
              <a:gd name="T5" fmla="*/ 2021 h 20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40" h="2021">
                <a:moveTo>
                  <a:pt x="0" y="1992"/>
                </a:moveTo>
                <a:lnTo>
                  <a:pt x="1008" y="0"/>
                </a:lnTo>
                <a:lnTo>
                  <a:pt x="2040" y="2021"/>
                </a:lnTo>
              </a:path>
            </a:pathLst>
          </a:custGeom>
          <a:solidFill>
            <a:srgbClr val="FF6600"/>
          </a:solidFill>
          <a:ln w="38100" cmpd="sng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1352" y="271563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5515999" y="3588675"/>
            <a:ext cx="3227600" cy="1028700"/>
          </a:xfrm>
          <a:prstGeom prst="ellipse">
            <a:avLst/>
          </a:prstGeom>
          <a:solidFill>
            <a:srgbClr val="FF6600"/>
          </a:solidFill>
          <a:ln w="381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kern="0" smtClean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0727" y="732256"/>
            <a:ext cx="493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 Right Circular Cone has two faces.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601" y="1068404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One circular face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71080" y="271030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600" y="1477349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One curved face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217632" y="94790"/>
            <a:ext cx="4183168" cy="557737"/>
            <a:chOff x="1662219" y="78068"/>
            <a:chExt cx="4183168" cy="586185"/>
          </a:xfrm>
        </p:grpSpPr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1662219" y="78068"/>
              <a:ext cx="4150343" cy="586185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52600" y="131189"/>
              <a:ext cx="4092787" cy="485213"/>
            </a:xfrm>
            <a:prstGeom prst="rect">
              <a:avLst/>
            </a:prstGeom>
            <a:noFill/>
            <a:ln w="44450" cmpd="dbl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prstClr val="black"/>
                  </a:solidFill>
                  <a:latin typeface="Bookman Old Style" pitchFamily="18" charset="0"/>
                </a:rPr>
                <a:t>RIGHT CIRCULAR CONE</a:t>
              </a:r>
              <a:endParaRPr lang="en-US" sz="2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28601" y="1962150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 A cone has radius </a:t>
            </a:r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(r)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8651" y="2253572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height </a:t>
            </a:r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(h)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 and</a:t>
            </a:r>
            <a:endParaRPr lang="en-US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29711" y="2253572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slant height </a:t>
            </a:r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(</a:t>
            </a:r>
            <a:r>
              <a:rPr lang="en-US" b="1" i="1" dirty="0" smtClean="0">
                <a:solidFill>
                  <a:srgbClr val="FF0000"/>
                </a:solidFill>
                <a:latin typeface="Bookman Old Style" pitchFamily="18" charset="0"/>
              </a:rPr>
              <a:t>l </a:t>
            </a:r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)</a:t>
            </a:r>
            <a:endParaRPr lang="en-US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00239" y="819159"/>
            <a:ext cx="3230296" cy="3808427"/>
            <a:chOff x="5467775" y="819151"/>
            <a:chExt cx="3295225" cy="3808427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525831" y="819151"/>
              <a:ext cx="3230563" cy="3208337"/>
            </a:xfrm>
            <a:custGeom>
              <a:avLst/>
              <a:gdLst>
                <a:gd name="T0" fmla="*/ 0 w 2040"/>
                <a:gd name="T1" fmla="*/ 1992 h 2021"/>
                <a:gd name="T2" fmla="*/ 1006 w 2040"/>
                <a:gd name="T3" fmla="*/ 0 h 2021"/>
                <a:gd name="T4" fmla="*/ 2035 w 2040"/>
                <a:gd name="T5" fmla="*/ 2021 h 20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0" h="2021">
                  <a:moveTo>
                    <a:pt x="0" y="1992"/>
                  </a:moveTo>
                  <a:lnTo>
                    <a:pt x="1008" y="0"/>
                  </a:lnTo>
                  <a:lnTo>
                    <a:pt x="2040" y="2021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Arc 62"/>
            <p:cNvSpPr/>
            <p:nvPr/>
          </p:nvSpPr>
          <p:spPr>
            <a:xfrm>
              <a:off x="5467775" y="3594306"/>
              <a:ext cx="3291840" cy="1033272"/>
            </a:xfrm>
            <a:prstGeom prst="arc">
              <a:avLst>
                <a:gd name="adj1" fmla="val 10839440"/>
                <a:gd name="adj2" fmla="val 164335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Arc 63"/>
            <p:cNvSpPr/>
            <p:nvPr/>
          </p:nvSpPr>
          <p:spPr>
            <a:xfrm>
              <a:off x="5471160" y="3586310"/>
              <a:ext cx="3291840" cy="1033272"/>
            </a:xfrm>
            <a:prstGeom prst="arc">
              <a:avLst>
                <a:gd name="adj1" fmla="val 14361"/>
                <a:gd name="adj2" fmla="val 10824882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 flipH="1">
            <a:off x="1169963" y="1072806"/>
            <a:ext cx="4214945" cy="765797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0311" y="1070232"/>
            <a:ext cx="4012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Bookman Old Style" pitchFamily="18" charset="0"/>
              </a:rPr>
              <a:t>Let us </a:t>
            </a:r>
            <a:r>
              <a:rPr lang="en-US" sz="2000" b="1" dirty="0" smtClean="0">
                <a:solidFill>
                  <a:prstClr val="white"/>
                </a:solidFill>
                <a:latin typeface="Bookman Old Style" pitchFamily="18" charset="0"/>
              </a:rPr>
              <a:t>see geometrical figure of right circular cone</a:t>
            </a:r>
            <a:endParaRPr lang="en-IN" sz="20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5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31" grpId="0"/>
      <p:bldP spid="39" grpId="0"/>
      <p:bldP spid="39" grpId="1"/>
      <p:bldP spid="40" grpId="0"/>
      <p:bldP spid="53" grpId="0"/>
      <p:bldP spid="15" grpId="0" animBg="1"/>
      <p:bldP spid="15" grpId="1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ounded Rectangle 211"/>
          <p:cNvSpPr/>
          <p:nvPr/>
        </p:nvSpPr>
        <p:spPr>
          <a:xfrm>
            <a:off x="1523358" y="3471616"/>
            <a:ext cx="269697" cy="274868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1115340" y="3485815"/>
            <a:ext cx="269697" cy="274868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2546" y="3057437"/>
            <a:ext cx="1560377" cy="302355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389" name="Group 388"/>
          <p:cNvGrpSpPr/>
          <p:nvPr/>
        </p:nvGrpSpPr>
        <p:grpSpPr>
          <a:xfrm>
            <a:off x="1863550" y="768318"/>
            <a:ext cx="7315200" cy="7315200"/>
            <a:chOff x="914400" y="749770"/>
            <a:chExt cx="7315200" cy="7315200"/>
          </a:xfrm>
        </p:grpSpPr>
        <p:sp>
          <p:nvSpPr>
            <p:cNvPr id="390" name="Arc 389"/>
            <p:cNvSpPr/>
            <p:nvPr/>
          </p:nvSpPr>
          <p:spPr>
            <a:xfrm>
              <a:off x="914400" y="74977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91" name="Straight Connector 390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Oval 391"/>
            <p:cNvSpPr/>
            <p:nvPr/>
          </p:nvSpPr>
          <p:spPr>
            <a:xfrm>
              <a:off x="4502890" y="4363405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863550" y="750030"/>
            <a:ext cx="7315200" cy="7315200"/>
            <a:chOff x="914400" y="731520"/>
            <a:chExt cx="7315200" cy="7315200"/>
          </a:xfrm>
        </p:grpSpPr>
        <p:sp>
          <p:nvSpPr>
            <p:cNvPr id="124" name="Arc 123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3383280" y="859536"/>
              <a:ext cx="2377440" cy="914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7" name="Straight Connector 126"/>
            <p:cNvCxnSpPr>
              <a:stCxn id="124" idx="1"/>
              <a:endCxn id="132" idx="0"/>
            </p:cNvCxnSpPr>
            <p:nvPr/>
          </p:nvCxnSpPr>
          <p:spPr>
            <a:xfrm flipH="1" flipV="1">
              <a:off x="1406637" y="4040790"/>
              <a:ext cx="3165363" cy="3483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1" idx="0"/>
            </p:cNvCxnSpPr>
            <p:nvPr/>
          </p:nvCxnSpPr>
          <p:spPr>
            <a:xfrm flipH="1">
              <a:off x="4572000" y="4040790"/>
              <a:ext cx="3165363" cy="35976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500312" y="4362450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0" name="Arc 129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1751066"/>
                <a:gd name="adj2" fmla="val 20695422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Arc 130"/>
            <p:cNvSpPr/>
            <p:nvPr/>
          </p:nvSpPr>
          <p:spPr>
            <a:xfrm flipV="1">
              <a:off x="3200400" y="819150"/>
              <a:ext cx="4572000" cy="5486400"/>
            </a:xfrm>
            <a:prstGeom prst="arc">
              <a:avLst>
                <a:gd name="adj1" fmla="val 20880025"/>
                <a:gd name="adj2" fmla="val 5086265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Arc 131"/>
            <p:cNvSpPr/>
            <p:nvPr/>
          </p:nvSpPr>
          <p:spPr>
            <a:xfrm flipH="1" flipV="1">
              <a:off x="1371600" y="819150"/>
              <a:ext cx="4572000" cy="5486400"/>
            </a:xfrm>
            <a:prstGeom prst="arc">
              <a:avLst>
                <a:gd name="adj1" fmla="val 20880025"/>
                <a:gd name="adj2" fmla="val 5086265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863550" y="750030"/>
            <a:ext cx="7315200" cy="7315200"/>
            <a:chOff x="914400" y="731520"/>
            <a:chExt cx="7315200" cy="7315200"/>
          </a:xfrm>
        </p:grpSpPr>
        <p:sp>
          <p:nvSpPr>
            <p:cNvPr id="134" name="Arc 133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Arc 135"/>
            <p:cNvSpPr/>
            <p:nvPr/>
          </p:nvSpPr>
          <p:spPr>
            <a:xfrm flipH="1" flipV="1">
              <a:off x="1755648" y="864870"/>
              <a:ext cx="3474720" cy="4297680"/>
            </a:xfrm>
            <a:prstGeom prst="arc">
              <a:avLst>
                <a:gd name="adj1" fmla="val 20264463"/>
                <a:gd name="adj2" fmla="val 4688791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Arc 136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1197263"/>
                <a:gd name="adj2" fmla="val 21228877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Arc 137"/>
            <p:cNvSpPr/>
            <p:nvPr/>
          </p:nvSpPr>
          <p:spPr>
            <a:xfrm flipV="1">
              <a:off x="3916680" y="868680"/>
              <a:ext cx="3474720" cy="4297680"/>
            </a:xfrm>
            <a:prstGeom prst="arc">
              <a:avLst>
                <a:gd name="adj1" fmla="val 20264463"/>
                <a:gd name="adj2" fmla="val 4688791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926080" y="1005840"/>
              <a:ext cx="3291840" cy="914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40" name="Straight Connector 139"/>
            <p:cNvCxnSpPr>
              <a:stCxn id="134" idx="1"/>
              <a:endCxn id="136" idx="0"/>
            </p:cNvCxnSpPr>
            <p:nvPr/>
          </p:nvCxnSpPr>
          <p:spPr>
            <a:xfrm flipH="1" flipV="1">
              <a:off x="1843612" y="3688796"/>
              <a:ext cx="2728388" cy="70032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34" idx="1"/>
            </p:cNvCxnSpPr>
            <p:nvPr/>
          </p:nvCxnSpPr>
          <p:spPr>
            <a:xfrm flipV="1">
              <a:off x="4572000" y="3688796"/>
              <a:ext cx="2728388" cy="70032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4507387" y="4365144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863550" y="750030"/>
            <a:ext cx="7315200" cy="7315200"/>
            <a:chOff x="914400" y="731520"/>
            <a:chExt cx="7315200" cy="7315200"/>
          </a:xfrm>
        </p:grpSpPr>
        <p:sp>
          <p:nvSpPr>
            <p:cNvPr id="144" name="Arc 143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45" name="Straight Connector 144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Arc 145"/>
            <p:cNvSpPr/>
            <p:nvPr/>
          </p:nvSpPr>
          <p:spPr>
            <a:xfrm flipH="1" flipV="1">
              <a:off x="2011680" y="819150"/>
              <a:ext cx="3291840" cy="3200400"/>
            </a:xfrm>
            <a:prstGeom prst="arc">
              <a:avLst>
                <a:gd name="adj1" fmla="val 19486750"/>
                <a:gd name="adj2" fmla="val 4765097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Arc 146"/>
            <p:cNvSpPr/>
            <p:nvPr/>
          </p:nvSpPr>
          <p:spPr>
            <a:xfrm flipV="1">
              <a:off x="3840480" y="822960"/>
              <a:ext cx="3291840" cy="3200400"/>
            </a:xfrm>
            <a:prstGeom prst="arc">
              <a:avLst>
                <a:gd name="adj1" fmla="val 19486750"/>
                <a:gd name="adj2" fmla="val 4765097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Arc 147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1197263"/>
                <a:gd name="adj2" fmla="val 21228877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49" name="Straight Connector 148"/>
            <p:cNvCxnSpPr>
              <a:stCxn id="144" idx="1"/>
              <a:endCxn id="146" idx="0"/>
            </p:cNvCxnSpPr>
            <p:nvPr/>
          </p:nvCxnSpPr>
          <p:spPr>
            <a:xfrm flipH="1" flipV="1">
              <a:off x="2325766" y="3359581"/>
              <a:ext cx="2246234" cy="102953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44" idx="1"/>
              <a:endCxn id="147" idx="0"/>
            </p:cNvCxnSpPr>
            <p:nvPr/>
          </p:nvCxnSpPr>
          <p:spPr>
            <a:xfrm flipV="1">
              <a:off x="4572000" y="3363391"/>
              <a:ext cx="2246234" cy="102572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/>
            <p:cNvSpPr/>
            <p:nvPr/>
          </p:nvSpPr>
          <p:spPr>
            <a:xfrm>
              <a:off x="4500312" y="4365144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1863550" y="750030"/>
            <a:ext cx="7315200" cy="7315200"/>
            <a:chOff x="914400" y="731520"/>
            <a:chExt cx="7315200" cy="7315200"/>
          </a:xfrm>
        </p:grpSpPr>
        <p:sp>
          <p:nvSpPr>
            <p:cNvPr id="324" name="Arc 323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25" name="Straight Connector 324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324" idx="1"/>
            </p:cNvCxnSpPr>
            <p:nvPr/>
          </p:nvCxnSpPr>
          <p:spPr>
            <a:xfrm flipH="1" flipV="1">
              <a:off x="2743200" y="3017078"/>
              <a:ext cx="1828800" cy="137204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324" idx="1"/>
            </p:cNvCxnSpPr>
            <p:nvPr/>
          </p:nvCxnSpPr>
          <p:spPr>
            <a:xfrm flipV="1">
              <a:off x="4572000" y="3017520"/>
              <a:ext cx="1828800" cy="13716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Rectangle 327"/>
            <p:cNvSpPr/>
            <p:nvPr/>
          </p:nvSpPr>
          <p:spPr>
            <a:xfrm>
              <a:off x="2849880" y="1047750"/>
              <a:ext cx="3474720" cy="1828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9" name="Arc 328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1026337"/>
                <a:gd name="adj2" fmla="val 21396164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4499906" y="4362450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1" name="Arc 330"/>
            <p:cNvSpPr/>
            <p:nvPr/>
          </p:nvSpPr>
          <p:spPr>
            <a:xfrm flipH="1" flipV="1">
              <a:off x="2240280" y="914400"/>
              <a:ext cx="2194560" cy="2286000"/>
            </a:xfrm>
            <a:prstGeom prst="arc">
              <a:avLst>
                <a:gd name="adj1" fmla="val 18100979"/>
                <a:gd name="adj2" fmla="val 3858648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2" name="Arc 331"/>
            <p:cNvSpPr/>
            <p:nvPr/>
          </p:nvSpPr>
          <p:spPr>
            <a:xfrm flipV="1">
              <a:off x="4709160" y="914400"/>
              <a:ext cx="2194560" cy="2286000"/>
            </a:xfrm>
            <a:prstGeom prst="arc">
              <a:avLst>
                <a:gd name="adj1" fmla="val 18100979"/>
                <a:gd name="adj2" fmla="val 3858648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863550" y="750030"/>
            <a:ext cx="7315200" cy="7315200"/>
            <a:chOff x="914400" y="731520"/>
            <a:chExt cx="7315200" cy="7315200"/>
          </a:xfrm>
        </p:grpSpPr>
        <p:sp>
          <p:nvSpPr>
            <p:cNvPr id="334" name="Arc 333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35" name="Straight Connector 334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Isosceles Triangle 335"/>
            <p:cNvSpPr/>
            <p:nvPr/>
          </p:nvSpPr>
          <p:spPr>
            <a:xfrm flipV="1">
              <a:off x="2743200" y="2434590"/>
              <a:ext cx="1828800" cy="196596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7" name="Isosceles Triangle 336"/>
            <p:cNvSpPr/>
            <p:nvPr/>
          </p:nvSpPr>
          <p:spPr>
            <a:xfrm flipH="1" flipV="1">
              <a:off x="4572000" y="2434590"/>
              <a:ext cx="1828800" cy="196596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38" name="Straight Connector 337"/>
            <p:cNvCxnSpPr>
              <a:stCxn id="336" idx="0"/>
            </p:cNvCxnSpPr>
            <p:nvPr/>
          </p:nvCxnSpPr>
          <p:spPr>
            <a:xfrm flipV="1">
              <a:off x="4572000" y="2419350"/>
              <a:ext cx="1828800" cy="19812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Isosceles Triangle 338"/>
            <p:cNvSpPr/>
            <p:nvPr/>
          </p:nvSpPr>
          <p:spPr>
            <a:xfrm flipV="1">
              <a:off x="2331720" y="1463040"/>
              <a:ext cx="4480560" cy="292608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40" name="Straight Connector 339"/>
            <p:cNvCxnSpPr/>
            <p:nvPr/>
          </p:nvCxnSpPr>
          <p:spPr>
            <a:xfrm flipH="1">
              <a:off x="4572000" y="2647948"/>
              <a:ext cx="1355256" cy="174117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334" idx="1"/>
              <a:endCxn id="348" idx="0"/>
            </p:cNvCxnSpPr>
            <p:nvPr/>
          </p:nvCxnSpPr>
          <p:spPr>
            <a:xfrm flipH="1" flipV="1">
              <a:off x="3229211" y="2647948"/>
              <a:ext cx="1342789" cy="174117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Arc 341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2849880" y="1047750"/>
              <a:ext cx="3474720" cy="9144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4" name="Arc 343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1026337"/>
                <a:gd name="adj2" fmla="val 21396997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45" name="Straight Connector 344"/>
            <p:cNvCxnSpPr/>
            <p:nvPr/>
          </p:nvCxnSpPr>
          <p:spPr>
            <a:xfrm flipH="1" flipV="1">
              <a:off x="2743200" y="2419350"/>
              <a:ext cx="1801093" cy="196977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/>
            <p:cNvSpPr/>
            <p:nvPr/>
          </p:nvSpPr>
          <p:spPr>
            <a:xfrm>
              <a:off x="4500312" y="4363443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7" name="Arc 346"/>
            <p:cNvSpPr/>
            <p:nvPr/>
          </p:nvSpPr>
          <p:spPr>
            <a:xfrm flipV="1">
              <a:off x="5181600" y="910590"/>
              <a:ext cx="1463040" cy="1737360"/>
            </a:xfrm>
            <a:prstGeom prst="arc">
              <a:avLst>
                <a:gd name="adj1" fmla="val 16206605"/>
                <a:gd name="adj2" fmla="val 4191018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8" name="Arc 347"/>
            <p:cNvSpPr/>
            <p:nvPr/>
          </p:nvSpPr>
          <p:spPr>
            <a:xfrm flipH="1" flipV="1">
              <a:off x="2499360" y="910590"/>
              <a:ext cx="1463040" cy="1737360"/>
            </a:xfrm>
            <a:prstGeom prst="arc">
              <a:avLst>
                <a:gd name="adj1" fmla="val 16206605"/>
                <a:gd name="adj2" fmla="val 4219062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1863550" y="704310"/>
            <a:ext cx="7315200" cy="7360920"/>
            <a:chOff x="914400" y="685800"/>
            <a:chExt cx="7315200" cy="7360920"/>
          </a:xfrm>
        </p:grpSpPr>
        <p:sp>
          <p:nvSpPr>
            <p:cNvPr id="350" name="Arc 349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51" name="Straight Connector 350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>
              <a:off x="4572000" y="1645920"/>
              <a:ext cx="0" cy="27432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Arc 352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080000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4" name="Isosceles Triangle 353"/>
            <p:cNvSpPr/>
            <p:nvPr/>
          </p:nvSpPr>
          <p:spPr>
            <a:xfrm flipV="1">
              <a:off x="2843784" y="2023110"/>
              <a:ext cx="1737360" cy="237744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5" name="Isosceles Triangle 354"/>
            <p:cNvSpPr/>
            <p:nvPr/>
          </p:nvSpPr>
          <p:spPr>
            <a:xfrm flipH="1" flipV="1">
              <a:off x="4553712" y="2023110"/>
              <a:ext cx="1737360" cy="237744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6" name="Isosceles Triangle 355"/>
            <p:cNvSpPr/>
            <p:nvPr/>
          </p:nvSpPr>
          <p:spPr>
            <a:xfrm flipV="1">
              <a:off x="3291840" y="1463040"/>
              <a:ext cx="2560320" cy="292608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57" name="Straight Connector 356"/>
            <p:cNvCxnSpPr/>
            <p:nvPr/>
          </p:nvCxnSpPr>
          <p:spPr>
            <a:xfrm flipH="1" flipV="1">
              <a:off x="3657600" y="2343150"/>
              <a:ext cx="914400" cy="2043684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50" idx="1"/>
              <a:endCxn id="361" idx="0"/>
            </p:cNvCxnSpPr>
            <p:nvPr/>
          </p:nvCxnSpPr>
          <p:spPr>
            <a:xfrm flipV="1">
              <a:off x="4572000" y="2331720"/>
              <a:ext cx="914400" cy="20574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2743200" y="1885950"/>
              <a:ext cx="1828800" cy="250317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endCxn id="350" idx="1"/>
            </p:cNvCxnSpPr>
            <p:nvPr/>
          </p:nvCxnSpPr>
          <p:spPr>
            <a:xfrm flipH="1">
              <a:off x="4572000" y="1962150"/>
              <a:ext cx="1752600" cy="242697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Arc 360"/>
            <p:cNvSpPr/>
            <p:nvPr/>
          </p:nvSpPr>
          <p:spPr>
            <a:xfrm flipV="1">
              <a:off x="4480560" y="685800"/>
              <a:ext cx="2011680" cy="1645920"/>
            </a:xfrm>
            <a:prstGeom prst="arc">
              <a:avLst>
                <a:gd name="adj1" fmla="val 16200000"/>
                <a:gd name="adj2" fmla="val 1647246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2" name="Oval 361"/>
            <p:cNvSpPr/>
            <p:nvPr/>
          </p:nvSpPr>
          <p:spPr>
            <a:xfrm>
              <a:off x="4507387" y="4362450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3" name="Arc 362"/>
            <p:cNvSpPr/>
            <p:nvPr/>
          </p:nvSpPr>
          <p:spPr>
            <a:xfrm flipH="1" flipV="1">
              <a:off x="2651760" y="685800"/>
              <a:ext cx="2011680" cy="1645920"/>
            </a:xfrm>
            <a:prstGeom prst="arc">
              <a:avLst>
                <a:gd name="adj1" fmla="val 16200000"/>
                <a:gd name="adj2" fmla="val 1656207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863550" y="475710"/>
            <a:ext cx="7315200" cy="7589520"/>
            <a:chOff x="914400" y="457200"/>
            <a:chExt cx="7315200" cy="7589520"/>
          </a:xfrm>
        </p:grpSpPr>
        <p:sp>
          <p:nvSpPr>
            <p:cNvPr id="365" name="Arc 364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66" name="Straight Connector 365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365" idx="1"/>
            </p:cNvCxnSpPr>
            <p:nvPr/>
          </p:nvCxnSpPr>
          <p:spPr>
            <a:xfrm flipH="1" flipV="1">
              <a:off x="4114800" y="2011680"/>
              <a:ext cx="457200" cy="2377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Isosceles Triangle 367"/>
            <p:cNvSpPr/>
            <p:nvPr/>
          </p:nvSpPr>
          <p:spPr>
            <a:xfrm flipV="1">
              <a:off x="2843784" y="1565910"/>
              <a:ext cx="1737360" cy="283464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9" name="Arc 368"/>
            <p:cNvSpPr/>
            <p:nvPr/>
          </p:nvSpPr>
          <p:spPr>
            <a:xfrm>
              <a:off x="2743200" y="731520"/>
              <a:ext cx="3657600" cy="914400"/>
            </a:xfrm>
            <a:prstGeom prst="arc">
              <a:avLst>
                <a:gd name="adj1" fmla="val 1080000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0" name="Isosceles Triangle 369"/>
            <p:cNvSpPr/>
            <p:nvPr/>
          </p:nvSpPr>
          <p:spPr>
            <a:xfrm flipH="1" flipV="1">
              <a:off x="4562856" y="1565910"/>
              <a:ext cx="1737360" cy="283464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71" name="Straight Connector 370"/>
            <p:cNvCxnSpPr/>
            <p:nvPr/>
          </p:nvCxnSpPr>
          <p:spPr>
            <a:xfrm flipH="1">
              <a:off x="4572000" y="1504950"/>
              <a:ext cx="1752600" cy="28956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>
              <a:endCxn id="365" idx="1"/>
            </p:cNvCxnSpPr>
            <p:nvPr/>
          </p:nvCxnSpPr>
          <p:spPr>
            <a:xfrm>
              <a:off x="2819400" y="1504950"/>
              <a:ext cx="1752600" cy="288417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Isosceles Triangle 372"/>
            <p:cNvSpPr/>
            <p:nvPr/>
          </p:nvSpPr>
          <p:spPr>
            <a:xfrm flipV="1">
              <a:off x="4023360" y="1504950"/>
              <a:ext cx="1097280" cy="2926080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4" name="Arc 373"/>
            <p:cNvSpPr/>
            <p:nvPr/>
          </p:nvSpPr>
          <p:spPr>
            <a:xfrm flipH="1" flipV="1">
              <a:off x="2743200" y="457200"/>
              <a:ext cx="2743200" cy="1554480"/>
            </a:xfrm>
            <a:prstGeom prst="arc">
              <a:avLst>
                <a:gd name="adj1" fmla="val 16200000"/>
                <a:gd name="adj2" fmla="val 203831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5" name="Arc 374"/>
            <p:cNvSpPr/>
            <p:nvPr/>
          </p:nvSpPr>
          <p:spPr>
            <a:xfrm flipV="1">
              <a:off x="3657600" y="457200"/>
              <a:ext cx="2743200" cy="1554480"/>
            </a:xfrm>
            <a:prstGeom prst="arc">
              <a:avLst>
                <a:gd name="adj1" fmla="val 16200000"/>
                <a:gd name="adj2" fmla="val 203831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76" name="Straight Connector 375"/>
            <p:cNvCxnSpPr/>
            <p:nvPr/>
          </p:nvCxnSpPr>
          <p:spPr>
            <a:xfrm>
              <a:off x="4114800" y="2011680"/>
              <a:ext cx="457200" cy="23774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>
              <a:stCxn id="375" idx="0"/>
              <a:endCxn id="365" idx="1"/>
            </p:cNvCxnSpPr>
            <p:nvPr/>
          </p:nvCxnSpPr>
          <p:spPr>
            <a:xfrm flipH="1">
              <a:off x="4572000" y="2011680"/>
              <a:ext cx="457200" cy="237744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Oval 377"/>
            <p:cNvSpPr/>
            <p:nvPr/>
          </p:nvSpPr>
          <p:spPr>
            <a:xfrm>
              <a:off x="4502890" y="4362450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1863550" y="750030"/>
            <a:ext cx="7315200" cy="7315200"/>
            <a:chOff x="914400" y="731520"/>
            <a:chExt cx="7315200" cy="7315200"/>
          </a:xfrm>
        </p:grpSpPr>
        <p:sp>
          <p:nvSpPr>
            <p:cNvPr id="380" name="Arc 379"/>
            <p:cNvSpPr/>
            <p:nvPr/>
          </p:nvSpPr>
          <p:spPr>
            <a:xfrm>
              <a:off x="914400" y="731520"/>
              <a:ext cx="7315200" cy="7315200"/>
            </a:xfrm>
            <a:prstGeom prst="arc">
              <a:avLst>
                <a:gd name="adj1" fmla="val 10800830"/>
                <a:gd name="adj2" fmla="val 0"/>
              </a:avLst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381" name="Straight Connector 380"/>
            <p:cNvCxnSpPr/>
            <p:nvPr/>
          </p:nvCxnSpPr>
          <p:spPr>
            <a:xfrm>
              <a:off x="914400" y="4389120"/>
              <a:ext cx="731520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2" name="Isosceles Triangle 381"/>
            <p:cNvSpPr/>
            <p:nvPr/>
          </p:nvSpPr>
          <p:spPr>
            <a:xfrm flipV="1">
              <a:off x="2743200" y="1200150"/>
              <a:ext cx="1828800" cy="320040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3" name="Isosceles Triangle 382"/>
            <p:cNvSpPr/>
            <p:nvPr/>
          </p:nvSpPr>
          <p:spPr>
            <a:xfrm flipH="1" flipV="1">
              <a:off x="4572000" y="1200150"/>
              <a:ext cx="1828800" cy="320040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85" name="Straight Connector 384"/>
            <p:cNvCxnSpPr/>
            <p:nvPr/>
          </p:nvCxnSpPr>
          <p:spPr>
            <a:xfrm>
              <a:off x="2743200" y="1188720"/>
              <a:ext cx="1828800" cy="32004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flipH="1">
              <a:off x="4572000" y="1200150"/>
              <a:ext cx="1828800" cy="32004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2743200" y="731520"/>
              <a:ext cx="3657600" cy="91440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8" name="Oval 387"/>
            <p:cNvSpPr/>
            <p:nvPr/>
          </p:nvSpPr>
          <p:spPr>
            <a:xfrm>
              <a:off x="4503826" y="4365144"/>
              <a:ext cx="137160" cy="137160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690168" y="746310"/>
            <a:ext cx="3657600" cy="3771810"/>
            <a:chOff x="2743200" y="731520"/>
            <a:chExt cx="3657600" cy="3771810"/>
          </a:xfrm>
        </p:grpSpPr>
        <p:sp>
          <p:nvSpPr>
            <p:cNvPr id="158" name="Oval 157"/>
            <p:cNvSpPr/>
            <p:nvPr/>
          </p:nvSpPr>
          <p:spPr>
            <a:xfrm>
              <a:off x="4505602" y="4366170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3" name="Isosceles Triangle 152"/>
            <p:cNvSpPr/>
            <p:nvPr/>
          </p:nvSpPr>
          <p:spPr>
            <a:xfrm flipV="1">
              <a:off x="2743200" y="1200150"/>
              <a:ext cx="1828800" cy="320040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4" name="Isosceles Triangle 153"/>
            <p:cNvSpPr/>
            <p:nvPr/>
          </p:nvSpPr>
          <p:spPr>
            <a:xfrm flipH="1" flipV="1">
              <a:off x="4572000" y="1200150"/>
              <a:ext cx="1828800" cy="3200400"/>
            </a:xfrm>
            <a:prstGeom prst="triangle">
              <a:avLst>
                <a:gd name="adj" fmla="val 1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2743200" y="1188720"/>
              <a:ext cx="1828800" cy="32004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>
              <a:off x="4572000" y="1200150"/>
              <a:ext cx="1828800" cy="32004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2743200" y="731520"/>
              <a:ext cx="3657600" cy="914400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96" name="Straight Connector 395"/>
          <p:cNvCxnSpPr/>
          <p:nvPr/>
        </p:nvCxnSpPr>
        <p:spPr>
          <a:xfrm flipH="1">
            <a:off x="5521150" y="1225970"/>
            <a:ext cx="0" cy="32004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Oval 397"/>
          <p:cNvSpPr/>
          <p:nvPr/>
        </p:nvSpPr>
        <p:spPr>
          <a:xfrm>
            <a:off x="5429710" y="1179798"/>
            <a:ext cx="18288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9" name="Straight Connector 398"/>
          <p:cNvCxnSpPr/>
          <p:nvPr/>
        </p:nvCxnSpPr>
        <p:spPr>
          <a:xfrm>
            <a:off x="5521150" y="1225970"/>
            <a:ext cx="18288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521150" y="4413585"/>
            <a:ext cx="3657600" cy="0"/>
          </a:xfrm>
          <a:prstGeom prst="line">
            <a:avLst/>
          </a:prstGeom>
          <a:ln w="381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Arc 185"/>
          <p:cNvSpPr/>
          <p:nvPr/>
        </p:nvSpPr>
        <p:spPr>
          <a:xfrm>
            <a:off x="1825809" y="774049"/>
            <a:ext cx="7315200" cy="7315200"/>
          </a:xfrm>
          <a:prstGeom prst="arc">
            <a:avLst>
              <a:gd name="adj1" fmla="val 10800830"/>
              <a:gd name="adj2" fmla="val 1266230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5" name="Arc 194"/>
          <p:cNvSpPr/>
          <p:nvPr/>
        </p:nvSpPr>
        <p:spPr>
          <a:xfrm flipH="1">
            <a:off x="1881041" y="774049"/>
            <a:ext cx="7315200" cy="7315200"/>
          </a:xfrm>
          <a:prstGeom prst="arc">
            <a:avLst>
              <a:gd name="adj1" fmla="val 10800830"/>
              <a:gd name="adj2" fmla="val 12662302"/>
            </a:avLst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96" name="Straight Arrow Connector 195"/>
          <p:cNvCxnSpPr/>
          <p:nvPr/>
        </p:nvCxnSpPr>
        <p:spPr>
          <a:xfrm>
            <a:off x="2378946" y="2588943"/>
            <a:ext cx="3050764" cy="1848536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637777" y="3433346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R</a:t>
            </a:r>
            <a:endParaRPr lang="en-US" sz="1600" b="1" dirty="0">
              <a:solidFill>
                <a:srgbClr val="FF0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2402998" y="1661633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L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130750" y="900959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r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5204165" y="2672278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h</a:t>
            </a:r>
            <a:endParaRPr lang="en-US" sz="1600" b="1" dirty="0">
              <a:solidFill>
                <a:srgbClr val="FFFF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200" name="Arc 199"/>
          <p:cNvSpPr/>
          <p:nvPr/>
        </p:nvSpPr>
        <p:spPr>
          <a:xfrm>
            <a:off x="1890980" y="769909"/>
            <a:ext cx="7253315" cy="7086310"/>
          </a:xfrm>
          <a:prstGeom prst="arc">
            <a:avLst>
              <a:gd name="adj1" fmla="val 12555049"/>
              <a:gd name="adj2" fmla="val 19844921"/>
            </a:avLst>
          </a:prstGeom>
          <a:noFill/>
          <a:ln w="38100">
            <a:solidFill>
              <a:srgbClr val="00FF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134819" y="2513289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l</a:t>
            </a:r>
            <a:endParaRPr lang="en-US" sz="1600" b="1" i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 bwMode="auto">
          <a:xfrm>
            <a:off x="118881" y="704153"/>
            <a:ext cx="3651199" cy="704088"/>
          </a:xfrm>
          <a:prstGeom prst="roundRect">
            <a:avLst/>
          </a:prstGeom>
          <a:solidFill>
            <a:srgbClr val="99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white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372472" y="717079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Now, we understand that, 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210350" y="3025688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Area of sector = CSA of cone</a:t>
            </a:r>
          </a:p>
        </p:txBody>
      </p:sp>
      <p:sp>
        <p:nvSpPr>
          <p:cNvPr id="8" name="Rectangle 7"/>
          <p:cNvSpPr/>
          <p:nvPr/>
        </p:nvSpPr>
        <p:spPr>
          <a:xfrm>
            <a:off x="273833" y="1026707"/>
            <a:ext cx="16706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Area of </a:t>
            </a: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sector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8470" y="102670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</a:t>
            </a:r>
            <a:endParaRPr lang="en-IN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6003" y="1026707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CSA of cone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092028" y="3446115"/>
            <a:ext cx="7409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 × 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16200000">
            <a:off x="1448515" y="3491341"/>
            <a:ext cx="0" cy="5486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1286483" y="372863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1750427" y="357923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1922168" y="3579231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CSA of cone</a:t>
            </a:r>
          </a:p>
        </p:txBody>
      </p:sp>
      <p:sp>
        <p:nvSpPr>
          <p:cNvPr id="210" name="Oval 209"/>
          <p:cNvSpPr/>
          <p:nvPr/>
        </p:nvSpPr>
        <p:spPr>
          <a:xfrm>
            <a:off x="3692093" y="736660"/>
            <a:ext cx="3657600" cy="914400"/>
          </a:xfrm>
          <a:prstGeom prst="ellipse">
            <a:avLst/>
          </a:prstGeom>
          <a:noFill/>
          <a:ln w="38100">
            <a:solidFill>
              <a:srgbClr val="FF33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994896" y="400830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p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 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3" name="Straight Arrow Connector 212"/>
          <p:cNvCxnSpPr>
            <a:stCxn id="200" idx="0"/>
            <a:endCxn id="186" idx="1"/>
          </p:cNvCxnSpPr>
          <p:nvPr/>
        </p:nvCxnSpPr>
        <p:spPr>
          <a:xfrm>
            <a:off x="2371281" y="2550961"/>
            <a:ext cx="3112128" cy="1880688"/>
          </a:xfrm>
          <a:prstGeom prst="straightConnector1">
            <a:avLst/>
          </a:prstGeom>
          <a:ln w="19050">
            <a:solidFill>
              <a:srgbClr val="00FF00"/>
            </a:solidFill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210" idx="2"/>
          </p:cNvCxnSpPr>
          <p:nvPr/>
        </p:nvCxnSpPr>
        <p:spPr>
          <a:xfrm>
            <a:off x="3692093" y="1193860"/>
            <a:ext cx="1820558" cy="3237509"/>
          </a:xfrm>
          <a:prstGeom prst="straightConnector1">
            <a:avLst/>
          </a:prstGeom>
          <a:ln w="38100">
            <a:solidFill>
              <a:srgbClr val="00FF00"/>
            </a:solidFill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1577705" y="4019326"/>
            <a:ext cx="263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 rot="16200000">
            <a:off x="1430826" y="4018386"/>
            <a:ext cx="0" cy="640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1234091" y="43013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775154" y="41519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946895" y="4151996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CSA of cone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084939" y="4086412"/>
            <a:ext cx="156269" cy="159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1295929" y="4421914"/>
            <a:ext cx="156269" cy="15930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/>
          <p:cNvSpPr/>
          <p:nvPr/>
        </p:nvSpPr>
        <p:spPr>
          <a:xfrm>
            <a:off x="269073" y="964874"/>
            <a:ext cx="2109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CSA </a:t>
            </a:r>
            <a:r>
              <a:rPr lang="en-US" sz="2400" b="1" dirty="0">
                <a:solidFill>
                  <a:prstClr val="black"/>
                </a:solidFill>
                <a:latin typeface="Bookman Old Style" pitchFamily="18" charset="0"/>
              </a:rPr>
              <a:t>of cone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2280567" y="964874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600031" y="964874"/>
            <a:ext cx="792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Symbol" pitchFamily="18" charset="2"/>
              </a:rPr>
              <a:t>p </a:t>
            </a:r>
            <a:r>
              <a:rPr lang="en-US" sz="2400" b="1" dirty="0" err="1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2400" b="1" i="1" dirty="0" err="1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2656624" y="130956"/>
            <a:ext cx="3949154" cy="369509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2647284" y="132782"/>
            <a:ext cx="399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CURVED SURFACE AREA CONE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5449056" y="4376236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95" name="Straight Arrow Connector 394"/>
          <p:cNvCxnSpPr/>
          <p:nvPr/>
        </p:nvCxnSpPr>
        <p:spPr>
          <a:xfrm rot="60000">
            <a:off x="3628252" y="1346211"/>
            <a:ext cx="1793838" cy="2973165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 bwMode="auto">
          <a:xfrm>
            <a:off x="226655" y="590550"/>
            <a:ext cx="3017520" cy="937142"/>
          </a:xfrm>
          <a:prstGeom prst="roundRect">
            <a:avLst/>
          </a:prstGeom>
          <a:solidFill>
            <a:srgbClr val="99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white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57208" y="626443"/>
            <a:ext cx="307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Observe a sector whose,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228179" y="887792"/>
            <a:ext cx="9982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FF00"/>
                </a:solidFill>
                <a:latin typeface="Bookman Old Style" pitchFamily="18" charset="0"/>
              </a:rPr>
              <a:t>Radius  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039779" y="88779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=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235348" y="887792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R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15800" y="1116392"/>
            <a:ext cx="171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solidFill>
                  <a:srgbClr val="FFFF00"/>
                </a:solidFill>
                <a:latin typeface="Bookman Old Style" pitchFamily="18" charset="0"/>
              </a:rPr>
              <a:t>length of arc 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600200" y="111639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</a:rPr>
              <a:t>=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813691" y="1116392"/>
            <a:ext cx="316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endParaRPr lang="en-IN" sz="16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9" name="Rounded Rectangle 168"/>
          <p:cNvSpPr/>
          <p:nvPr/>
        </p:nvSpPr>
        <p:spPr bwMode="auto">
          <a:xfrm>
            <a:off x="142913" y="3180900"/>
            <a:ext cx="3017520" cy="807205"/>
          </a:xfrm>
          <a:prstGeom prst="roundRect">
            <a:avLst/>
          </a:prstGeom>
          <a:solidFill>
            <a:srgbClr val="99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white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246845" y="3261590"/>
            <a:ext cx="28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Let us fold the sector 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to form an open cone.</a:t>
            </a:r>
          </a:p>
        </p:txBody>
      </p:sp>
      <p:sp>
        <p:nvSpPr>
          <p:cNvPr id="171" name="Rounded Rectangle 170"/>
          <p:cNvSpPr/>
          <p:nvPr/>
        </p:nvSpPr>
        <p:spPr bwMode="auto">
          <a:xfrm>
            <a:off x="565342" y="3030856"/>
            <a:ext cx="3017520" cy="937142"/>
          </a:xfrm>
          <a:prstGeom prst="roundRect">
            <a:avLst/>
          </a:prstGeom>
          <a:solidFill>
            <a:srgbClr val="99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white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713721" y="3066748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Radius of the cone = </a:t>
            </a:r>
            <a:r>
              <a:rPr lang="en-US" b="1" i="1" dirty="0" smtClean="0">
                <a:solidFill>
                  <a:prstClr val="white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04937" y="3328097"/>
            <a:ext cx="2782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prstClr val="white"/>
                </a:solidFill>
                <a:latin typeface="Bookman Old Style" pitchFamily="18" charset="0"/>
              </a:rPr>
              <a:t>Height of the cone = </a:t>
            </a:r>
            <a:r>
              <a:rPr lang="en-IN" sz="1600" b="1" i="1" dirty="0" smtClean="0">
                <a:solidFill>
                  <a:prstClr val="white"/>
                </a:solidFill>
                <a:latin typeface="Bookman Old Style" pitchFamily="18" charset="0"/>
              </a:rPr>
              <a:t>h</a:t>
            </a:r>
            <a:r>
              <a:rPr lang="en-IN" sz="1600" b="1" dirty="0" smtClean="0">
                <a:solidFill>
                  <a:prstClr val="white"/>
                </a:solidFill>
                <a:latin typeface="Bookman Old Style" pitchFamily="18" charset="0"/>
              </a:rPr>
              <a:t>  </a:t>
            </a:r>
            <a:endParaRPr lang="en-IN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505271" y="3593273"/>
            <a:ext cx="3095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solidFill>
                  <a:prstClr val="white"/>
                </a:solidFill>
                <a:latin typeface="Bookman Old Style" pitchFamily="18" charset="0"/>
              </a:rPr>
              <a:t>Slant height of the cone = </a:t>
            </a:r>
            <a:r>
              <a:rPr lang="en-IN" sz="1600" b="1" i="1" dirty="0" smtClean="0">
                <a:solidFill>
                  <a:prstClr val="white"/>
                </a:solidFill>
                <a:latin typeface="Bookman Old Style" pitchFamily="18" charset="0"/>
              </a:rPr>
              <a:t>l</a:t>
            </a:r>
            <a:endParaRPr lang="en-IN" sz="1600" b="1" i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 bwMode="auto">
          <a:xfrm>
            <a:off x="32832" y="2138167"/>
            <a:ext cx="4120703" cy="463586"/>
          </a:xfrm>
          <a:prstGeom prst="roundRect">
            <a:avLst/>
          </a:prstGeom>
          <a:solidFill>
            <a:srgbClr val="99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white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" y="216541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Now, length of arc = 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2427401" y="2180800"/>
            <a:ext cx="1752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Circumference</a:t>
            </a:r>
            <a:endParaRPr lang="en-IN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9" name="Rounded Rectangular Callout 178"/>
          <p:cNvSpPr/>
          <p:nvPr/>
        </p:nvSpPr>
        <p:spPr>
          <a:xfrm>
            <a:off x="2938584" y="2770126"/>
            <a:ext cx="696561" cy="329114"/>
          </a:xfrm>
          <a:prstGeom prst="wedgeRoundRectCallout">
            <a:avLst>
              <a:gd name="adj1" fmla="val -27834"/>
              <a:gd name="adj2" fmla="val -169767"/>
              <a:gd name="adj3" fmla="val 16667"/>
            </a:avLst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017000" y="274776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endParaRPr lang="en-US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1" name="Rounded Rectangle 180"/>
          <p:cNvSpPr/>
          <p:nvPr/>
        </p:nvSpPr>
        <p:spPr bwMode="auto">
          <a:xfrm>
            <a:off x="211345" y="2046094"/>
            <a:ext cx="4887805" cy="463586"/>
          </a:xfrm>
          <a:prstGeom prst="roundRect">
            <a:avLst/>
          </a:prstGeom>
          <a:solidFill>
            <a:srgbClr val="99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kern="0" dirty="0">
                <a:solidFill>
                  <a:prstClr val="white"/>
                </a:solidFill>
                <a:latin typeface="Bookman Old Style" pitchFamily="18" charset="0"/>
              </a:rPr>
              <a:t>            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254847" y="2073339"/>
            <a:ext cx="235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Radius of sector =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2465355" y="2088728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Slant height of cone</a:t>
            </a:r>
            <a:endParaRPr lang="en-IN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49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4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3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4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50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1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1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35" presetClass="emph" presetSubtype="0" repeatCount="35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6" dur="4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2" dur="4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5" presetClass="emph" presetSubtype="0" repeatCount="35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3" dur="39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35" presetClass="emph" presetSubtype="0" repeatCount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0" dur="4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1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12" grpId="1" animBg="1"/>
      <p:bldP spid="209" grpId="0" animBg="1"/>
      <p:bldP spid="209" grpId="1" animBg="1"/>
      <p:bldP spid="11" grpId="0" animBg="1"/>
      <p:bldP spid="11" grpId="1" animBg="1"/>
      <p:bldP spid="398" grpId="0" animBg="1"/>
      <p:bldP spid="7" grpId="0"/>
      <p:bldP spid="197" grpId="0"/>
      <p:bldP spid="198" grpId="0"/>
      <p:bldP spid="199" grpId="0"/>
      <p:bldP spid="200" grpId="0" animBg="1"/>
      <p:bldP spid="200" grpId="1" animBg="1"/>
      <p:bldP spid="200" grpId="2" animBg="1"/>
      <p:bldP spid="200" grpId="3" animBg="1"/>
      <p:bldP spid="200" grpId="4" animBg="1"/>
      <p:bldP spid="200" grpId="5" animBg="1"/>
      <p:bldP spid="201" grpId="0"/>
      <p:bldP spid="202" grpId="0" animBg="1"/>
      <p:bldP spid="202" grpId="1" animBg="1"/>
      <p:bldP spid="203" grpId="0"/>
      <p:bldP spid="203" grpId="1"/>
      <p:bldP spid="204" grpId="0"/>
      <p:bldP spid="8" grpId="0"/>
      <p:bldP spid="8" grpId="1"/>
      <p:bldP spid="9" grpId="0"/>
      <p:bldP spid="9" grpId="1"/>
      <p:bldP spid="10" grpId="0"/>
      <p:bldP spid="10" grpId="1"/>
      <p:bldP spid="205" grpId="0"/>
      <p:bldP spid="206" grpId="0"/>
      <p:bldP spid="207" grpId="0"/>
      <p:bldP spid="208" grpId="0"/>
      <p:bldP spid="210" grpId="0" animBg="1"/>
      <p:bldP spid="210" grpId="1" animBg="1"/>
      <p:bldP spid="210" grpId="2" animBg="1"/>
      <p:bldP spid="211" grpId="0"/>
      <p:bldP spid="215" grpId="0"/>
      <p:bldP spid="217" grpId="0"/>
      <p:bldP spid="218" grpId="0"/>
      <p:bldP spid="219" grpId="0"/>
      <p:bldP spid="221" grpId="0"/>
      <p:bldP spid="222" grpId="0"/>
      <p:bldP spid="223" grpId="0"/>
      <p:bldP spid="226" grpId="0" animBg="1"/>
      <p:bldP spid="161" grpId="0" animBg="1"/>
      <p:bldP spid="161" grpId="1" animBg="1"/>
      <p:bldP spid="162" grpId="0"/>
      <p:bldP spid="162" grpId="1"/>
      <p:bldP spid="163" grpId="0"/>
      <p:bldP spid="163" grpId="1"/>
      <p:bldP spid="164" grpId="0"/>
      <p:bldP spid="164" grpId="1"/>
      <p:bldP spid="165" grpId="0"/>
      <p:bldP spid="165" grpId="1"/>
      <p:bldP spid="166" grpId="0"/>
      <p:bldP spid="166" grpId="1"/>
      <p:bldP spid="167" grpId="0"/>
      <p:bldP spid="167" grpId="1"/>
      <p:bldP spid="168" grpId="0"/>
      <p:bldP spid="168" grpId="1"/>
      <p:bldP spid="169" grpId="0" animBg="1"/>
      <p:bldP spid="169" grpId="1" animBg="1"/>
      <p:bldP spid="170" grpId="0"/>
      <p:bldP spid="170" grpId="1"/>
      <p:bldP spid="171" grpId="0" animBg="1"/>
      <p:bldP spid="171" grpId="1" animBg="1"/>
      <p:bldP spid="172" grpId="0"/>
      <p:bldP spid="172" grpId="1"/>
      <p:bldP spid="173" grpId="0"/>
      <p:bldP spid="173" grpId="1"/>
      <p:bldP spid="174" grpId="0"/>
      <p:bldP spid="174" grpId="1"/>
      <p:bldP spid="175" grpId="0" animBg="1"/>
      <p:bldP spid="175" grpId="1" animBg="1"/>
      <p:bldP spid="176" grpId="0"/>
      <p:bldP spid="176" grpId="1"/>
      <p:bldP spid="178" grpId="0"/>
      <p:bldP spid="178" grpId="1"/>
      <p:bldP spid="179" grpId="0" animBg="1"/>
      <p:bldP spid="179" grpId="1" animBg="1"/>
      <p:bldP spid="180" grpId="0"/>
      <p:bldP spid="180" grpId="1"/>
      <p:bldP spid="181" grpId="0" animBg="1"/>
      <p:bldP spid="181" grpId="1" animBg="1"/>
      <p:bldP spid="182" grpId="0"/>
      <p:bldP spid="182" grpId="1"/>
      <p:bldP spid="184" grpId="0"/>
      <p:bldP spid="18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4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SURFACE AREAS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AND VOLUMES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CYLINDER - Introduction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2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6252102" y="2390684"/>
            <a:ext cx="2358691" cy="736949"/>
          </a:xfrm>
          <a:prstGeom prst="ellipse">
            <a:avLst/>
          </a:prstGeom>
          <a:solidFill>
            <a:srgbClr val="00B0F0"/>
          </a:soli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kern="0" smtClean="0">
              <a:solidFill>
                <a:sysClr val="windowText" lastClr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04073" y="133352"/>
            <a:ext cx="4201791" cy="400999"/>
            <a:chOff x="1752600" y="155616"/>
            <a:chExt cx="4201791" cy="400999"/>
          </a:xfrm>
        </p:grpSpPr>
        <p:sp>
          <p:nvSpPr>
            <p:cNvPr id="6" name="Rectangle 14"/>
            <p:cNvSpPr>
              <a:spLocks noChangeArrowheads="1"/>
            </p:cNvSpPr>
            <p:nvPr/>
          </p:nvSpPr>
          <p:spPr bwMode="auto">
            <a:xfrm>
              <a:off x="1799772" y="155616"/>
              <a:ext cx="4102830" cy="400999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52600" y="171450"/>
              <a:ext cx="4201791" cy="369332"/>
            </a:xfrm>
            <a:prstGeom prst="rect">
              <a:avLst/>
            </a:prstGeom>
            <a:noFill/>
            <a:ln w="44450" cmpd="dbl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TOTAL SURFACE AREA OF CONE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52093" y="410979"/>
            <a:ext cx="2360965" cy="2716931"/>
            <a:chOff x="5482967" y="819909"/>
            <a:chExt cx="3295649" cy="3796050"/>
          </a:xfrm>
        </p:grpSpPr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5482967" y="819909"/>
              <a:ext cx="3292475" cy="3796050"/>
              <a:chOff x="3084" y="1055"/>
              <a:chExt cx="2074" cy="2389"/>
            </a:xfrm>
          </p:grpSpPr>
          <p:sp>
            <p:nvSpPr>
              <p:cNvPr id="17" name="Oval 6"/>
              <p:cNvSpPr>
                <a:spLocks noChangeArrowheads="1"/>
              </p:cNvSpPr>
              <p:nvPr/>
            </p:nvSpPr>
            <p:spPr bwMode="auto">
              <a:xfrm>
                <a:off x="3084" y="2796"/>
                <a:ext cx="2074" cy="648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IN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111" y="1055"/>
                <a:ext cx="2035" cy="2021"/>
              </a:xfrm>
              <a:custGeom>
                <a:avLst/>
                <a:gdLst>
                  <a:gd name="T0" fmla="*/ 0 w 2040"/>
                  <a:gd name="T1" fmla="*/ 1992 h 2021"/>
                  <a:gd name="T2" fmla="*/ 1006 w 2040"/>
                  <a:gd name="T3" fmla="*/ 0 h 2021"/>
                  <a:gd name="T4" fmla="*/ 2035 w 2040"/>
                  <a:gd name="T5" fmla="*/ 2021 h 202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40" h="2021">
                    <a:moveTo>
                      <a:pt x="0" y="1992"/>
                    </a:moveTo>
                    <a:lnTo>
                      <a:pt x="1008" y="0"/>
                    </a:lnTo>
                    <a:lnTo>
                      <a:pt x="2040" y="2021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7121266" y="821499"/>
              <a:ext cx="0" cy="32891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7102216" y="4101132"/>
              <a:ext cx="16764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121266" y="3818295"/>
              <a:ext cx="228600" cy="273303"/>
            </a:xfrm>
            <a:custGeom>
              <a:avLst/>
              <a:gdLst>
                <a:gd name="T0" fmla="*/ 0 w 132"/>
                <a:gd name="T1" fmla="*/ 0 h 126"/>
                <a:gd name="T2" fmla="*/ 228600 w 132"/>
                <a:gd name="T3" fmla="*/ 0 h 126"/>
                <a:gd name="T4" fmla="*/ 228600 w 132"/>
                <a:gd name="T5" fmla="*/ 273050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2" h="126">
                  <a:moveTo>
                    <a:pt x="0" y="0"/>
                  </a:moveTo>
                  <a:lnTo>
                    <a:pt x="132" y="0"/>
                  </a:lnTo>
                  <a:lnTo>
                    <a:pt x="132" y="126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728536" y="3537359"/>
              <a:ext cx="434975" cy="559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655782" y="2321485"/>
              <a:ext cx="434975" cy="559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h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8095992" y="2192780"/>
              <a:ext cx="434975" cy="559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 i="1" dirty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7083166" y="4074119"/>
              <a:ext cx="111125" cy="10169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397541" y="3712270"/>
            <a:ext cx="4784060" cy="114548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38280" y="3752850"/>
            <a:ext cx="668891" cy="28257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3718058"/>
            <a:ext cx="960519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TSA = 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87872" y="3765566"/>
            <a:ext cx="2626515" cy="28257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4224" y="3718058"/>
            <a:ext cx="104708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CSA   +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33600" y="3714750"/>
            <a:ext cx="2931218" cy="36901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of circular</a:t>
            </a:r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face 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3281" y="4113333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23545" y="4113322"/>
            <a:ext cx="505267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</a:t>
            </a:r>
            <a:r>
              <a:rPr lang="en-US" sz="1798" b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r</a:t>
            </a:r>
            <a:r>
              <a:rPr lang="en-US" sz="1798" b="1" i="1" dirty="0" err="1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l</a:t>
            </a:r>
            <a:endParaRPr lang="en-US" sz="1798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2785142" y="2319039"/>
            <a:ext cx="3310858" cy="557513"/>
          </a:xfrm>
          <a:prstGeom prst="wedgeRoundRectCallout">
            <a:avLst>
              <a:gd name="adj1" fmla="val 67545"/>
              <a:gd name="adj2" fmla="val 57033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ysClr val="windowText" lastClr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38699" y="2376216"/>
            <a:ext cx="323037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Area of circular face = </a:t>
            </a:r>
            <a:r>
              <a:rPr lang="en-US" sz="1798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798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endParaRPr lang="en-US" sz="1798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58245" y="4113322"/>
            <a:ext cx="518091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798" b="1" baseline="30000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798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05443" y="412855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438413" y="4425419"/>
            <a:ext cx="2730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13561" y="4415480"/>
            <a:ext cx="2730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4460" y="4486280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1166076" y="4464331"/>
            <a:ext cx="522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Text" lastClr="000000"/>
                </a:solidFill>
              </a:rPr>
              <a:t>  </a:t>
            </a:r>
            <a:r>
              <a:rPr lang="en-US" b="1" kern="0" dirty="0" err="1" smtClean="0">
                <a:solidFill>
                  <a:sysClr val="windowText" lastClr="000000"/>
                </a:solidFill>
                <a:latin typeface="Symbol" pitchFamily="18" charset="2"/>
              </a:rPr>
              <a:t>p</a:t>
            </a:r>
            <a:r>
              <a:rPr lang="en-US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US" b="1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1530786" y="4474270"/>
            <a:ext cx="90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ysClr val="windowText" lastClr="000000"/>
                </a:solidFill>
              </a:rPr>
              <a:t> ( </a:t>
            </a:r>
            <a:r>
              <a:rPr lang="en-US" b="1" i="1" kern="0" dirty="0">
                <a:solidFill>
                  <a:sysClr val="windowText" lastClr="000000"/>
                </a:solidFill>
                <a:latin typeface="Bookman Old Style" pitchFamily="18" charset="0"/>
              </a:rPr>
              <a:t>l</a:t>
            </a:r>
            <a:r>
              <a:rPr lang="en-US" b="1" kern="0" dirty="0" smtClean="0">
                <a:solidFill>
                  <a:sysClr val="windowText" lastClr="000000"/>
                </a:solidFill>
              </a:rPr>
              <a:t> + </a:t>
            </a:r>
            <a:r>
              <a:rPr lang="en-US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r>
              <a:rPr lang="en-US" b="1" i="1" kern="0" dirty="0" smtClean="0">
                <a:solidFill>
                  <a:sysClr val="windowText" lastClr="000000"/>
                </a:solidFill>
                <a:latin typeface="Book Antiqua" pitchFamily="18" charset="0"/>
              </a:rPr>
              <a:t> </a:t>
            </a:r>
            <a:r>
              <a:rPr lang="en-US" b="1" kern="0" dirty="0" smtClean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03255" y="946439"/>
            <a:ext cx="305404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Total surface area </a:t>
            </a:r>
            <a:r>
              <a:rPr lang="en-US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9" name="Rectangle 17"/>
          <p:cNvSpPr>
            <a:spLocks noChangeArrowheads="1"/>
          </p:cNvSpPr>
          <p:nvPr/>
        </p:nvSpPr>
        <p:spPr bwMode="auto">
          <a:xfrm>
            <a:off x="3200413" y="939948"/>
            <a:ext cx="164019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kern="0" dirty="0" smtClean="0">
                <a:solidFill>
                  <a:sysClr val="windowText" lastClr="000000"/>
                </a:solidFill>
              </a:rPr>
              <a:t>  </a:t>
            </a:r>
            <a:r>
              <a:rPr lang="en-US" sz="22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p</a:t>
            </a:r>
            <a:r>
              <a:rPr lang="en-US" sz="2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 r</a:t>
            </a:r>
            <a:r>
              <a:rPr lang="en-US" sz="2200" b="1" kern="0" dirty="0" smtClean="0">
                <a:solidFill>
                  <a:sysClr val="windowText" lastClr="000000"/>
                </a:solidFill>
              </a:rPr>
              <a:t>  ( </a:t>
            </a:r>
            <a:r>
              <a:rPr lang="en-US" sz="2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r>
              <a:rPr lang="en-US" sz="2200" b="1" kern="0" dirty="0" smtClean="0">
                <a:solidFill>
                  <a:sysClr val="windowText" lastClr="000000"/>
                </a:solidFill>
              </a:rPr>
              <a:t> + </a:t>
            </a:r>
            <a:r>
              <a:rPr lang="en-US" sz="2200" b="1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l</a:t>
            </a:r>
            <a:r>
              <a:rPr lang="en-US" sz="2200" b="1" i="1" kern="0" dirty="0" smtClean="0">
                <a:solidFill>
                  <a:sysClr val="windowText" lastClr="000000"/>
                </a:solidFill>
                <a:latin typeface="Book Antiqua" pitchFamily="18" charset="0"/>
              </a:rPr>
              <a:t> </a:t>
            </a:r>
            <a:r>
              <a:rPr lang="en-US" sz="2200" b="1" kern="0" dirty="0" smtClean="0">
                <a:solidFill>
                  <a:sysClr val="windowText" lastClr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23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9" grpId="0" animBg="1"/>
      <p:bldP spid="19" grpId="1" animBg="1"/>
      <p:bldP spid="23" grpId="0" animBg="1"/>
      <p:bldP spid="23" grpId="1" animBg="1"/>
      <p:bldP spid="20" grpId="0" build="allAtOnce"/>
      <p:bldP spid="27" grpId="0" animBg="1"/>
      <p:bldP spid="27" grpId="1" animBg="1"/>
      <p:bldP spid="21" grpId="0"/>
      <p:bldP spid="21" grpId="1"/>
      <p:bldP spid="22" grpId="0"/>
      <p:bldP spid="22" grpId="1"/>
      <p:bldP spid="24" grpId="0"/>
      <p:bldP spid="24" grpId="1"/>
      <p:bldP spid="25" grpId="0"/>
      <p:bldP spid="25" grpId="1"/>
      <p:bldP spid="28" grpId="0" animBg="1"/>
      <p:bldP spid="28" grpId="1" animBg="1"/>
      <p:bldP spid="29" grpId="0"/>
      <p:bldP spid="29" grpId="1"/>
      <p:bldP spid="30" grpId="0"/>
      <p:bldP spid="30" grpId="1"/>
      <p:bldP spid="31" grpId="0"/>
      <p:bldP spid="31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6253860" y="2397760"/>
            <a:ext cx="2358691" cy="739964"/>
          </a:xfrm>
          <a:prstGeom prst="ellipse">
            <a:avLst/>
          </a:prstGeom>
          <a:solidFill>
            <a:srgbClr val="0070C0"/>
          </a:solidFill>
          <a:ln w="19050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kern="0" smtClean="0">
              <a:solidFill>
                <a:sysClr val="windowText" lastClr="000000"/>
              </a:solidFill>
            </a:endParaRPr>
          </a:p>
        </p:txBody>
      </p:sp>
      <p:sp>
        <p:nvSpPr>
          <p:cNvPr id="27" name="Freeform 7"/>
          <p:cNvSpPr>
            <a:spLocks/>
          </p:cNvSpPr>
          <p:nvPr/>
        </p:nvSpPr>
        <p:spPr bwMode="auto">
          <a:xfrm>
            <a:off x="6254484" y="433910"/>
            <a:ext cx="2356721" cy="2298417"/>
          </a:xfrm>
          <a:custGeom>
            <a:avLst/>
            <a:gdLst>
              <a:gd name="T0" fmla="*/ 0 w 2040"/>
              <a:gd name="T1" fmla="*/ 1992 h 2021"/>
              <a:gd name="T2" fmla="*/ 1006 w 2040"/>
              <a:gd name="T3" fmla="*/ 0 h 2021"/>
              <a:gd name="T4" fmla="*/ 2035 w 2040"/>
              <a:gd name="T5" fmla="*/ 2021 h 202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40" h="2021">
                <a:moveTo>
                  <a:pt x="0" y="1992"/>
                </a:moveTo>
                <a:lnTo>
                  <a:pt x="1008" y="0"/>
                </a:lnTo>
                <a:lnTo>
                  <a:pt x="2040" y="2021"/>
                </a:lnTo>
              </a:path>
            </a:pathLst>
          </a:custGeom>
          <a:solidFill>
            <a:srgbClr val="0070C0"/>
          </a:solidFill>
          <a:ln w="38100" cmpd="sng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kern="0" smtClean="0">
              <a:solidFill>
                <a:sysClr val="windowText" lastClr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94664" y="133352"/>
            <a:ext cx="2430474" cy="400999"/>
            <a:chOff x="1752600" y="155616"/>
            <a:chExt cx="4167383" cy="400999"/>
          </a:xfrm>
        </p:grpSpPr>
        <p:sp>
          <p:nvSpPr>
            <p:cNvPr id="5" name="Rectangle 14"/>
            <p:cNvSpPr>
              <a:spLocks noChangeArrowheads="1"/>
            </p:cNvSpPr>
            <p:nvPr/>
          </p:nvSpPr>
          <p:spPr bwMode="auto">
            <a:xfrm>
              <a:off x="1799772" y="155616"/>
              <a:ext cx="4102830" cy="400999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52600" y="171450"/>
              <a:ext cx="4167383" cy="369332"/>
            </a:xfrm>
            <a:prstGeom prst="rect">
              <a:avLst/>
            </a:prstGeom>
            <a:noFill/>
            <a:ln w="44450" cmpd="dbl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VOLUME OF CONE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2093" y="410979"/>
            <a:ext cx="2360965" cy="2716931"/>
            <a:chOff x="5482967" y="819909"/>
            <a:chExt cx="3295649" cy="3796050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5482967" y="819909"/>
              <a:ext cx="3292475" cy="3796050"/>
              <a:chOff x="3084" y="1055"/>
              <a:chExt cx="2074" cy="2389"/>
            </a:xfrm>
          </p:grpSpPr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084" y="2796"/>
                <a:ext cx="2074" cy="648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IN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3111" y="1055"/>
                <a:ext cx="2035" cy="2021"/>
              </a:xfrm>
              <a:custGeom>
                <a:avLst/>
                <a:gdLst>
                  <a:gd name="T0" fmla="*/ 0 w 2040"/>
                  <a:gd name="T1" fmla="*/ 1992 h 2021"/>
                  <a:gd name="T2" fmla="*/ 1006 w 2040"/>
                  <a:gd name="T3" fmla="*/ 0 h 2021"/>
                  <a:gd name="T4" fmla="*/ 2035 w 2040"/>
                  <a:gd name="T5" fmla="*/ 2021 h 202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40" h="2021">
                    <a:moveTo>
                      <a:pt x="0" y="1992"/>
                    </a:moveTo>
                    <a:lnTo>
                      <a:pt x="1008" y="0"/>
                    </a:lnTo>
                    <a:lnTo>
                      <a:pt x="2040" y="2021"/>
                    </a:lnTo>
                  </a:path>
                </a:pathLst>
              </a:custGeom>
              <a:noFill/>
              <a:ln w="38100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7121266" y="821499"/>
              <a:ext cx="0" cy="32891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7102216" y="4101132"/>
              <a:ext cx="16764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121266" y="3818295"/>
              <a:ext cx="228600" cy="273303"/>
            </a:xfrm>
            <a:custGeom>
              <a:avLst/>
              <a:gdLst>
                <a:gd name="T0" fmla="*/ 0 w 132"/>
                <a:gd name="T1" fmla="*/ 0 h 126"/>
                <a:gd name="T2" fmla="*/ 228600 w 132"/>
                <a:gd name="T3" fmla="*/ 0 h 126"/>
                <a:gd name="T4" fmla="*/ 228600 w 132"/>
                <a:gd name="T5" fmla="*/ 273050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2" h="126">
                  <a:moveTo>
                    <a:pt x="0" y="0"/>
                  </a:moveTo>
                  <a:lnTo>
                    <a:pt x="132" y="0"/>
                  </a:lnTo>
                  <a:lnTo>
                    <a:pt x="132" y="126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7728536" y="3537359"/>
              <a:ext cx="434975" cy="559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6655782" y="2321485"/>
              <a:ext cx="434975" cy="559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0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h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8095992" y="2192780"/>
              <a:ext cx="434975" cy="559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 i="1" dirty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7083166" y="4074119"/>
              <a:ext cx="111125" cy="10169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381000" y="1276360"/>
            <a:ext cx="1371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Volume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10288" y="1171683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IN" sz="2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119097" y="1574756"/>
            <a:ext cx="3515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15732" y="1500199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IN" sz="2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26178" y="1326781"/>
            <a:ext cx="3401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IN" sz="2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2761538" y="1326781"/>
            <a:ext cx="7569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kern="0" dirty="0" err="1" smtClean="0">
                <a:solidFill>
                  <a:sysClr val="windowText" lastClr="000000"/>
                </a:solidFill>
                <a:latin typeface="Symbol" pitchFamily="18" charset="2"/>
              </a:rPr>
              <a:t>p</a:t>
            </a:r>
            <a:r>
              <a:rPr lang="en-US" sz="22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r>
              <a:rPr lang="en-US" sz="2200" b="1" kern="0" baseline="30000" dirty="0" smtClean="0">
                <a:solidFill>
                  <a:sysClr val="windowText" lastClr="000000"/>
                </a:solidFill>
                <a:latin typeface="Symbol" pitchFamily="18" charset="2"/>
              </a:rPr>
              <a:t>2</a:t>
            </a:r>
            <a:r>
              <a:rPr lang="en-US" sz="2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h</a:t>
            </a:r>
            <a:endParaRPr lang="en-US" sz="2200" b="1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Rectangle 16"/>
          <p:cNvSpPr>
            <a:spLocks noChangeArrowheads="1"/>
          </p:cNvSpPr>
          <p:nvPr/>
        </p:nvSpPr>
        <p:spPr bwMode="auto">
          <a:xfrm>
            <a:off x="1676417" y="1341161"/>
            <a:ext cx="3412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en-US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US" b="1" i="1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87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/>
          <p:cNvSpPr/>
          <p:nvPr/>
        </p:nvSpPr>
        <p:spPr>
          <a:xfrm>
            <a:off x="1425328" y="4511040"/>
            <a:ext cx="3679497" cy="27432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81495" y="2577271"/>
            <a:ext cx="3622154" cy="27432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26925" y="1330493"/>
            <a:ext cx="4404055" cy="27432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746993" y="2645260"/>
            <a:ext cx="137160" cy="164196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3857481" y="2645260"/>
            <a:ext cx="137160" cy="164196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403165" y="2110740"/>
            <a:ext cx="914400" cy="27432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62000" y="2100801"/>
            <a:ext cx="1083580" cy="27432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34440" y="657225"/>
            <a:ext cx="4526280" cy="27432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583680" y="657225"/>
            <a:ext cx="2011680" cy="27432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77240" y="915441"/>
            <a:ext cx="2743200" cy="24938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3" y="1562113"/>
            <a:ext cx="37753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Diameter (d) = 70 cm</a:t>
            </a:r>
          </a:p>
          <a:p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Radius (r) =</a:t>
            </a:r>
          </a:p>
          <a:p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Curved surface area of cone =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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1600" b="1" i="1" dirty="0" err="1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" y="1068705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60320" y="2967990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4070 =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23360" y="2967990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35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72000" y="296799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IN" sz="1600" i="1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77440" y="3425190"/>
            <a:ext cx="1130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4070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7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68881" y="3790950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22 × 35</a:t>
            </a:r>
            <a:endParaRPr lang="en-IN" sz="1600" dirty="0">
              <a:solidFill>
                <a:prstClr val="black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468880" y="3790950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83280" y="36080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IN" sz="1600" i="1" dirty="0">
              <a:solidFill>
                <a:prstClr val="black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91841" y="4099560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= 37 cm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71600" y="4465320"/>
            <a:ext cx="3840480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 Slant height of a cone is 37 cm.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91685" y="195961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70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37405" y="22034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083125" y="2247900"/>
            <a:ext cx="274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357465" y="2065020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35 cm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03120" y="360807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246120" y="3516630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017520" y="401956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5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108960" y="4065270"/>
            <a:ext cx="9144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468880" y="3516630"/>
            <a:ext cx="54864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468880" y="3242320"/>
            <a:ext cx="487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814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514600" y="3333750"/>
            <a:ext cx="365760" cy="91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2234316" y="3170758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37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560320" y="3882390"/>
            <a:ext cx="27432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108960" y="3882390"/>
            <a:ext cx="27432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083125" y="2294890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900245" y="182246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35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2083125" y="2051050"/>
            <a:ext cx="27432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1" y="611515"/>
            <a:ext cx="830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Q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. The curved surface area of a cone is 4070 cm</a:t>
            </a:r>
            <a:r>
              <a:rPr lang="en-US" sz="1600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and its diameter is 70 cm.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What is its slant height ?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96953" y="1298376"/>
            <a:ext cx="46378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Curved </a:t>
            </a:r>
            <a:r>
              <a:rPr lang="en-US" sz="1600" b="1" dirty="0">
                <a:solidFill>
                  <a:prstClr val="black"/>
                </a:solidFill>
                <a:latin typeface="Bookman Old Style"/>
              </a:rPr>
              <a:t>surface area of a cone 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 4070cm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 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10200" y="1877177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curved surface area of cone?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05800" y="1959977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latin typeface="Comic Sans MS" pitchFamily="66" charset="0"/>
                <a:sym typeface="Symbol"/>
              </a:rPr>
              <a:t></a:t>
            </a:r>
            <a:r>
              <a:rPr lang="en-IN" sz="2000" b="1" dirty="0" err="1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r</a:t>
            </a:r>
            <a:r>
              <a:rPr lang="en-IN" sz="2000" b="1" i="1" dirty="0" err="1">
                <a:solidFill>
                  <a:srgbClr val="FFFF00"/>
                </a:solidFill>
                <a:latin typeface="Bookman Old Style" pitchFamily="18" charset="0"/>
                <a:sym typeface="Symbol"/>
              </a:rPr>
              <a:t>l</a:t>
            </a:r>
            <a:endParaRPr lang="en-IN" sz="2000" i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583595" y="2832736"/>
            <a:ext cx="587331" cy="612068"/>
            <a:chOff x="1197566" y="3066514"/>
            <a:chExt cx="587331" cy="612068"/>
          </a:xfrm>
        </p:grpSpPr>
        <p:sp>
          <p:nvSpPr>
            <p:cNvPr id="54" name="TextBox 53"/>
            <p:cNvSpPr txBox="1"/>
            <p:nvPr/>
          </p:nvSpPr>
          <p:spPr>
            <a:xfrm>
              <a:off x="12586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975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311542" y="3373130"/>
              <a:ext cx="344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ed Rectangle 56"/>
          <p:cNvSpPr/>
          <p:nvPr/>
        </p:nvSpPr>
        <p:spPr bwMode="auto">
          <a:xfrm>
            <a:off x="5679101" y="1419090"/>
            <a:ext cx="1483701" cy="286024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76679" y="1392823"/>
            <a:ext cx="1371277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tabLst>
                <a:tab pos="317500" algn="l"/>
                <a:tab pos="62865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MT Extra"/>
              </a:rPr>
              <a:t>To find : 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sym typeface="MT Extra"/>
              </a:rPr>
              <a:t>l</a:t>
            </a:r>
            <a:endParaRPr lang="en-US" sz="1600" b="1" dirty="0">
              <a:solidFill>
                <a:prstClr val="black"/>
              </a:solidFill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189285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5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50"/>
                            </p:stCondLst>
                            <p:childTnLst>
                              <p:par>
                                <p:cTn id="2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"/>
                            </p:stCondLst>
                            <p:childTnLst>
                              <p:par>
                                <p:cTn id="2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0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58" grpId="1" animBg="1"/>
      <p:bldP spid="52" grpId="0" animBg="1"/>
      <p:bldP spid="52" grpId="1" animBg="1"/>
      <p:bldP spid="43" grpId="0" animBg="1"/>
      <p:bldP spid="43" grpId="1" animBg="1"/>
      <p:bldP spid="84" grpId="0" animBg="1"/>
      <p:bldP spid="84" grpId="1" animBg="1"/>
      <p:bldP spid="86" grpId="0" animBg="1"/>
      <p:bldP spid="86" grpId="1" animBg="1"/>
      <p:bldP spid="87" grpId="0" animBg="1"/>
      <p:bldP spid="87" grpId="1" animBg="1"/>
      <p:bldP spid="10" grpId="0" animBg="1"/>
      <p:bldP spid="10" grpId="1" animBg="1"/>
      <p:bldP spid="81" grpId="0" animBg="1"/>
      <p:bldP spid="81" grpId="1" animBg="1"/>
      <p:bldP spid="82" grpId="0" animBg="1"/>
      <p:bldP spid="82" grpId="1" animBg="1"/>
      <p:bldP spid="37" grpId="0"/>
      <p:bldP spid="19" grpId="0"/>
      <p:bldP spid="21" grpId="0"/>
      <p:bldP spid="22" grpId="0"/>
      <p:bldP spid="23" grpId="0"/>
      <p:bldP spid="12" grpId="0"/>
      <p:bldP spid="17" grpId="0"/>
      <p:bldP spid="32" grpId="0"/>
      <p:bldP spid="64" grpId="0"/>
      <p:bldP spid="13" grpId="0"/>
      <p:bldP spid="65" grpId="0"/>
      <p:bldP spid="66" grpId="0"/>
      <p:bldP spid="67" grpId="0"/>
      <p:bldP spid="70" grpId="0"/>
      <p:bldP spid="73" grpId="0"/>
      <p:bldP spid="75" grpId="0"/>
      <p:bldP spid="79" grpId="0"/>
      <p:bldP spid="44" grpId="0"/>
      <p:bldP spid="45" grpId="0" animBg="1"/>
      <p:bldP spid="45" grpId="1" animBg="1"/>
      <p:bldP spid="46" grpId="0"/>
      <p:bldP spid="46" grpId="1"/>
      <p:bldP spid="57" grpId="0" animBg="1"/>
      <p:bldP spid="57" grpId="1" animBg="1"/>
      <p:bldP spid="59" grpId="0"/>
      <p:bldP spid="5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5599" y="1371422"/>
            <a:ext cx="36728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5000" dirty="0">
                <a:solidFill>
                  <a:srgbClr val="FF0000"/>
                </a:solidFill>
                <a:latin typeface="Bookman Old Style" pitchFamily="18" charset="0"/>
              </a:rPr>
              <a:t>Module </a:t>
            </a:r>
            <a:r>
              <a:rPr lang="en-IN" sz="5000" dirty="0" smtClean="0">
                <a:solidFill>
                  <a:srgbClr val="FF0000"/>
                </a:solidFill>
                <a:latin typeface="Bookman Old Style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647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4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SURFACE AREAS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AND VOLUMES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SPHERE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6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4" name="Rectangle 34"/>
          <p:cNvSpPr>
            <a:spLocks noChangeArrowheads="1"/>
          </p:cNvSpPr>
          <p:nvPr/>
        </p:nvSpPr>
        <p:spPr bwMode="auto">
          <a:xfrm>
            <a:off x="3391911" y="295224"/>
            <a:ext cx="1631231" cy="502784"/>
          </a:xfrm>
          <a:prstGeom prst="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Sphere</a:t>
            </a:r>
          </a:p>
        </p:txBody>
      </p:sp>
      <p:pic>
        <p:nvPicPr>
          <p:cNvPr id="9421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571" y="801818"/>
            <a:ext cx="2002429" cy="19223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21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2824" y="1581150"/>
            <a:ext cx="2209404" cy="25518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4218" name="Picture 10" descr="images (2)"/>
          <p:cNvPicPr>
            <a:picLocks noChangeAspect="1" noChangeArrowheads="1"/>
          </p:cNvPicPr>
          <p:nvPr/>
        </p:nvPicPr>
        <p:blipFill rotWithShape="1">
          <a:blip r:embed="rId4"/>
          <a:srcRect t="3672" b="1559"/>
          <a:stretch/>
        </p:blipFill>
        <p:spPr bwMode="auto">
          <a:xfrm>
            <a:off x="5734598" y="801818"/>
            <a:ext cx="1844040" cy="19223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55775" y="2756806"/>
            <a:ext cx="16200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ctr"/>
            <a:r>
              <a:rPr lang="en-US" sz="2100" b="1" dirty="0" smtClean="0">
                <a:solidFill>
                  <a:srgbClr val="FF0000"/>
                </a:solidFill>
                <a:latin typeface="Bookman Old Style"/>
              </a:rPr>
              <a:t>Football</a:t>
            </a:r>
            <a:endParaRPr lang="en-US" sz="2100" baseline="30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97516" y="4248150"/>
            <a:ext cx="16200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ctr"/>
            <a:r>
              <a:rPr lang="en-US" sz="2100" b="1" dirty="0" smtClean="0">
                <a:solidFill>
                  <a:srgbClr val="FF0000"/>
                </a:solidFill>
                <a:latin typeface="Bookman Old Style"/>
              </a:rPr>
              <a:t>Globe</a:t>
            </a:r>
            <a:endParaRPr lang="en-US" sz="2100" baseline="30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75518" y="2800350"/>
            <a:ext cx="2362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ctr"/>
            <a:r>
              <a:rPr lang="en-US" sz="2100" b="1" dirty="0" smtClean="0">
                <a:solidFill>
                  <a:srgbClr val="FF0000"/>
                </a:solidFill>
                <a:latin typeface="Bookman Old Style"/>
              </a:rPr>
              <a:t>Metallic Ball</a:t>
            </a:r>
            <a:endParaRPr lang="en-US" sz="2100" baseline="30000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81052" y="919843"/>
            <a:ext cx="2152811" cy="6858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us see few examples of sphere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9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4" grpId="0" animBg="1"/>
      <p:bldP spid="11" grpId="0" animBg="1"/>
      <p:bldP spid="1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06878" y="1738400"/>
            <a:ext cx="3113845" cy="49384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42372" y="361950"/>
            <a:ext cx="1338828" cy="477054"/>
          </a:xfrm>
          <a:prstGeom prst="rect">
            <a:avLst/>
          </a:prstGeom>
          <a:solidFill>
            <a:srgbClr val="66FFFF"/>
          </a:solidFill>
          <a:ln w="28575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sz="2500" b="1" dirty="0" smtClean="0">
                <a:solidFill>
                  <a:prstClr val="black"/>
                </a:solidFill>
                <a:latin typeface="Bookman Old Style" pitchFamily="18" charset="0"/>
              </a:rPr>
              <a:t>Sphere</a:t>
            </a:r>
            <a:endParaRPr lang="en-US" sz="2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267200" y="361950"/>
            <a:ext cx="2667000" cy="2667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267200" y="1466850"/>
            <a:ext cx="2667000" cy="457200"/>
          </a:xfrm>
          <a:prstGeom prst="ellipse">
            <a:avLst/>
          </a:prstGeom>
          <a:solidFill>
            <a:schemeClr val="accent6">
              <a:lumMod val="75000"/>
              <a:alpha val="5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Straight Connector 4"/>
          <p:cNvCxnSpPr>
            <a:stCxn id="6" idx="6"/>
          </p:cNvCxnSpPr>
          <p:nvPr/>
        </p:nvCxnSpPr>
        <p:spPr>
          <a:xfrm>
            <a:off x="5638800" y="1695460"/>
            <a:ext cx="12954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5562600" y="1657350"/>
            <a:ext cx="76200" cy="762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02912" y="1543050"/>
            <a:ext cx="364202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457200" indent="-457200"/>
            <a:r>
              <a:rPr lang="en-US" sz="2800" b="1" i="1" dirty="0" smtClean="0">
                <a:latin typeface="Bookman Old Style" pitchFamily="18" charset="0"/>
              </a:rPr>
              <a:t>r</a:t>
            </a:r>
            <a:endParaRPr lang="en-US" sz="2800" b="1" i="1" dirty="0"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1123950"/>
            <a:ext cx="5638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u="sng" dirty="0" smtClean="0">
                <a:solidFill>
                  <a:srgbClr val="0000FF"/>
                </a:solidFill>
                <a:latin typeface="Bookman Old Style"/>
              </a:rPr>
              <a:t>Formulae</a:t>
            </a:r>
            <a:r>
              <a:rPr lang="en-US" sz="2100" b="1" dirty="0" smtClean="0">
                <a:solidFill>
                  <a:srgbClr val="0000FF"/>
                </a:solidFill>
                <a:latin typeface="Bookman Old Style"/>
              </a:rPr>
              <a:t> :</a:t>
            </a:r>
          </a:p>
          <a:p>
            <a:pPr marL="465138" marR="40320" indent="-465138" algn="just"/>
            <a:endParaRPr lang="en-US" sz="2100" b="1" dirty="0" smtClean="0">
              <a:solidFill>
                <a:prstClr val="black"/>
              </a:solidFill>
              <a:latin typeface="Bookman Old Style"/>
            </a:endParaRPr>
          </a:p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1.	Surface Area =</a:t>
            </a:r>
          </a:p>
          <a:p>
            <a:pPr marL="465138" marR="40320" indent="-465138" algn="just"/>
            <a:endParaRPr lang="en-US" sz="2100" b="1" dirty="0" smtClean="0">
              <a:solidFill>
                <a:prstClr val="black"/>
              </a:solidFill>
              <a:latin typeface="Bookman Old Style"/>
            </a:endParaRPr>
          </a:p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2.	Volume  =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33750" y="1729091"/>
            <a:ext cx="1040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5138" marR="40320" indent="-465138" algn="just"/>
            <a:r>
              <a:rPr lang="en-US" sz="2400" b="1" dirty="0" smtClean="0">
                <a:solidFill>
                  <a:prstClr val="black"/>
                </a:solidFill>
                <a:latin typeface="Bookman Old Style"/>
              </a:rPr>
              <a:t>4 </a:t>
            </a:r>
            <a:r>
              <a:rPr lang="en-US" sz="2400" b="1" dirty="0" smtClean="0">
                <a:solidFill>
                  <a:prstClr val="black"/>
                </a:solidFill>
                <a:latin typeface="Symbol"/>
              </a:rPr>
              <a:t>p </a:t>
            </a:r>
            <a:r>
              <a:rPr lang="en-US" sz="2400" b="1" dirty="0" smtClean="0">
                <a:solidFill>
                  <a:prstClr val="black"/>
                </a:solidFill>
                <a:latin typeface="Bookman Old Style"/>
              </a:rPr>
              <a:t>r²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33759" y="2381260"/>
            <a:ext cx="747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5138" marR="40320" indent="-465138" algn="just"/>
            <a:r>
              <a:rPr lang="en-US" sz="2400" b="1" dirty="0" smtClean="0">
                <a:solidFill>
                  <a:prstClr val="black"/>
                </a:solidFill>
                <a:latin typeface="Symbol"/>
              </a:rPr>
              <a:t>p </a:t>
            </a:r>
            <a:r>
              <a:rPr lang="en-US" sz="2400" b="1" dirty="0" smtClean="0">
                <a:solidFill>
                  <a:prstClr val="black"/>
                </a:solidFill>
                <a:latin typeface="Bookman Old Style"/>
              </a:rPr>
              <a:t>r</a:t>
            </a:r>
            <a:r>
              <a:rPr lang="en-US" sz="2400" b="1" baseline="30000" dirty="0" smtClean="0">
                <a:solidFill>
                  <a:prstClr val="black"/>
                </a:solidFill>
                <a:latin typeface="Bookman Old Style"/>
              </a:rPr>
              <a:t>3</a:t>
            </a:r>
            <a:endParaRPr lang="en-US" sz="2400" baseline="30000" dirty="0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66957" y="2190750"/>
            <a:ext cx="428643" cy="828674"/>
            <a:chOff x="3128450" y="3019424"/>
            <a:chExt cx="428643" cy="828674"/>
          </a:xfrm>
        </p:grpSpPr>
        <p:sp>
          <p:nvSpPr>
            <p:cNvPr id="15" name="Rectangle 14"/>
            <p:cNvSpPr/>
            <p:nvPr/>
          </p:nvSpPr>
          <p:spPr>
            <a:xfrm>
              <a:off x="3128450" y="3019424"/>
              <a:ext cx="4286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65138" marR="40320" indent="-465138" algn="just"/>
              <a:r>
                <a:rPr lang="en-US" sz="2400" b="1" dirty="0" smtClean="0">
                  <a:solidFill>
                    <a:prstClr val="black"/>
                  </a:solidFill>
                  <a:latin typeface="Bookman Old Style"/>
                </a:rPr>
                <a:t>4</a:t>
              </a:r>
              <a:endParaRPr lang="en-US" sz="2400" baseline="30000" dirty="0">
                <a:solidFill>
                  <a:prstClr val="black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169960" y="3438528"/>
              <a:ext cx="3456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128450" y="3386433"/>
              <a:ext cx="4286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465138" marR="40320" indent="-465138" algn="just"/>
              <a:r>
                <a:rPr lang="en-US" sz="2400" b="1" dirty="0" smtClean="0">
                  <a:solidFill>
                    <a:prstClr val="black"/>
                  </a:solidFill>
                  <a:latin typeface="Bookman Old Style"/>
                </a:rPr>
                <a:t>3</a:t>
              </a:r>
              <a:endParaRPr lang="en-US" sz="2400" baseline="30000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1131926" y="3089723"/>
            <a:ext cx="3098703" cy="1230248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us see an activity to understand the formula for total surface area of sphere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7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 animBg="1"/>
      <p:bldP spid="4" grpId="0" animBg="1"/>
      <p:bldP spid="6" grpId="0" animBg="1"/>
      <p:bldP spid="10" grpId="0"/>
      <p:bldP spid="12" grpId="0"/>
      <p:bldP spid="13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609600" y="740509"/>
            <a:ext cx="2971800" cy="308314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77187" name="Picture 3" descr="C:\Users\ADMIN\Desktop\richard-henderson-irish-laburnum-wooden-sphere_massive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0" b="84700" l="13100" r="92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0128" r="7692" b="14487"/>
          <a:stretch/>
        </p:blipFill>
        <p:spPr bwMode="auto">
          <a:xfrm>
            <a:off x="902084" y="960286"/>
            <a:ext cx="2354580" cy="2240280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7189" name="Picture 5" descr="C:\Users\ADMIN\Desktop\canstock385975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7987">
                        <a14:foregroundMark x1="46980" y1="34667" x2="46980" y2="34667"/>
                        <a14:foregroundMark x1="55705" y1="48667" x2="55705" y2="4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80" y="806324"/>
            <a:ext cx="249714" cy="251460"/>
          </a:xfrm>
          <a:prstGeom prst="rect">
            <a:avLst/>
          </a:prstGeom>
          <a:noFill/>
          <a:effectLst>
            <a:outerShdw blurRad="25400" dir="13320000" sx="35000" sy="35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4"/>
          <p:cNvSpPr/>
          <p:nvPr/>
        </p:nvSpPr>
        <p:spPr>
          <a:xfrm>
            <a:off x="989915" y="1929256"/>
            <a:ext cx="2135707" cy="330397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4"/>
          <p:cNvSpPr/>
          <p:nvPr/>
        </p:nvSpPr>
        <p:spPr>
          <a:xfrm>
            <a:off x="1012694" y="1848378"/>
            <a:ext cx="2093625" cy="350723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4"/>
          <p:cNvSpPr/>
          <p:nvPr/>
        </p:nvSpPr>
        <p:spPr>
          <a:xfrm>
            <a:off x="1023611" y="1759440"/>
            <a:ext cx="2072896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Oval 4"/>
          <p:cNvSpPr/>
          <p:nvPr/>
        </p:nvSpPr>
        <p:spPr>
          <a:xfrm>
            <a:off x="1042254" y="1701690"/>
            <a:ext cx="2032051" cy="379783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"/>
          <p:cNvSpPr/>
          <p:nvPr/>
        </p:nvSpPr>
        <p:spPr>
          <a:xfrm>
            <a:off x="1060489" y="1637205"/>
            <a:ext cx="1992012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"/>
          <p:cNvSpPr/>
          <p:nvPr/>
        </p:nvSpPr>
        <p:spPr>
          <a:xfrm>
            <a:off x="1108824" y="1587594"/>
            <a:ext cx="1895331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"/>
          <p:cNvSpPr/>
          <p:nvPr/>
        </p:nvSpPr>
        <p:spPr>
          <a:xfrm>
            <a:off x="1137282" y="1526081"/>
            <a:ext cx="1839589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Oval 4"/>
          <p:cNvSpPr/>
          <p:nvPr/>
        </p:nvSpPr>
        <p:spPr>
          <a:xfrm>
            <a:off x="1161040" y="1477268"/>
            <a:ext cx="1785487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"/>
          <p:cNvSpPr/>
          <p:nvPr/>
        </p:nvSpPr>
        <p:spPr>
          <a:xfrm>
            <a:off x="1194233" y="1428455"/>
            <a:ext cx="1715818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"/>
          <p:cNvSpPr/>
          <p:nvPr/>
        </p:nvSpPr>
        <p:spPr>
          <a:xfrm>
            <a:off x="1225456" y="1382817"/>
            <a:ext cx="1648867" cy="38358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"/>
          <p:cNvSpPr/>
          <p:nvPr/>
        </p:nvSpPr>
        <p:spPr>
          <a:xfrm>
            <a:off x="1257075" y="1349159"/>
            <a:ext cx="1584529" cy="372300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4"/>
          <p:cNvSpPr/>
          <p:nvPr/>
        </p:nvSpPr>
        <p:spPr>
          <a:xfrm>
            <a:off x="1297234" y="1312911"/>
            <a:ext cx="1507626" cy="350723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4"/>
          <p:cNvSpPr/>
          <p:nvPr/>
        </p:nvSpPr>
        <p:spPr>
          <a:xfrm>
            <a:off x="1341195" y="1274742"/>
            <a:ext cx="1420251" cy="327126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Oval 4"/>
          <p:cNvSpPr/>
          <p:nvPr/>
        </p:nvSpPr>
        <p:spPr>
          <a:xfrm>
            <a:off x="1382491" y="1241359"/>
            <a:ext cx="1337941" cy="299104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Oval 4"/>
          <p:cNvSpPr/>
          <p:nvPr/>
        </p:nvSpPr>
        <p:spPr>
          <a:xfrm>
            <a:off x="1417463" y="1198094"/>
            <a:ext cx="1260401" cy="284588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Oval 4"/>
          <p:cNvSpPr/>
          <p:nvPr/>
        </p:nvSpPr>
        <p:spPr>
          <a:xfrm>
            <a:off x="1464950" y="1175806"/>
            <a:ext cx="1163960" cy="245129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Oval 4"/>
          <p:cNvSpPr/>
          <p:nvPr/>
        </p:nvSpPr>
        <p:spPr>
          <a:xfrm>
            <a:off x="1512752" y="1141472"/>
            <a:ext cx="1064256" cy="219716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Oval 4"/>
          <p:cNvSpPr/>
          <p:nvPr/>
        </p:nvSpPr>
        <p:spPr>
          <a:xfrm>
            <a:off x="1567786" y="1115703"/>
            <a:ext cx="953917" cy="185523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Oval 4"/>
          <p:cNvSpPr/>
          <p:nvPr/>
        </p:nvSpPr>
        <p:spPr>
          <a:xfrm>
            <a:off x="1619838" y="1092623"/>
            <a:ext cx="846553" cy="146112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Oval 4"/>
          <p:cNvSpPr/>
          <p:nvPr/>
        </p:nvSpPr>
        <p:spPr>
          <a:xfrm>
            <a:off x="1664023" y="1068161"/>
            <a:ext cx="743834" cy="106267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Oval 4"/>
          <p:cNvSpPr/>
          <p:nvPr/>
        </p:nvSpPr>
        <p:spPr>
          <a:xfrm>
            <a:off x="1734169" y="1043465"/>
            <a:ext cx="609604" cy="71377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Oval 4"/>
          <p:cNvSpPr/>
          <p:nvPr/>
        </p:nvSpPr>
        <p:spPr>
          <a:xfrm>
            <a:off x="1830027" y="1022294"/>
            <a:ext cx="443366" cy="36644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Oval 4"/>
          <p:cNvSpPr/>
          <p:nvPr/>
        </p:nvSpPr>
        <p:spPr>
          <a:xfrm>
            <a:off x="1958456" y="993968"/>
            <a:ext cx="177498" cy="19969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Oval 4"/>
          <p:cNvSpPr/>
          <p:nvPr/>
        </p:nvSpPr>
        <p:spPr>
          <a:xfrm>
            <a:off x="976060" y="2007430"/>
            <a:ext cx="2157064" cy="308167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Oval 4"/>
          <p:cNvSpPr/>
          <p:nvPr/>
        </p:nvSpPr>
        <p:spPr>
          <a:xfrm>
            <a:off x="986192" y="2114128"/>
            <a:ext cx="2135707" cy="262812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Oval 4"/>
          <p:cNvSpPr/>
          <p:nvPr/>
        </p:nvSpPr>
        <p:spPr>
          <a:xfrm>
            <a:off x="989915" y="2198084"/>
            <a:ext cx="2135707" cy="233232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Oval 4"/>
          <p:cNvSpPr/>
          <p:nvPr/>
        </p:nvSpPr>
        <p:spPr>
          <a:xfrm>
            <a:off x="1001039" y="2267385"/>
            <a:ext cx="2114561" cy="228637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Oval 4"/>
          <p:cNvSpPr/>
          <p:nvPr/>
        </p:nvSpPr>
        <p:spPr>
          <a:xfrm>
            <a:off x="1020392" y="2355012"/>
            <a:ext cx="2072896" cy="200895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Oval 4"/>
          <p:cNvSpPr/>
          <p:nvPr/>
        </p:nvSpPr>
        <p:spPr>
          <a:xfrm>
            <a:off x="1042684" y="2440039"/>
            <a:ext cx="2032051" cy="180066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Oval 4"/>
          <p:cNvSpPr/>
          <p:nvPr/>
        </p:nvSpPr>
        <p:spPr>
          <a:xfrm>
            <a:off x="1070299" y="2505803"/>
            <a:ext cx="1972289" cy="183686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Oval 4"/>
          <p:cNvSpPr/>
          <p:nvPr/>
        </p:nvSpPr>
        <p:spPr>
          <a:xfrm>
            <a:off x="1106999" y="2585900"/>
            <a:ext cx="1914284" cy="164642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Oval 4"/>
          <p:cNvSpPr/>
          <p:nvPr/>
        </p:nvSpPr>
        <p:spPr>
          <a:xfrm>
            <a:off x="1134433" y="2647315"/>
            <a:ext cx="1857985" cy="16963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Oval 4"/>
          <p:cNvSpPr/>
          <p:nvPr/>
        </p:nvSpPr>
        <p:spPr>
          <a:xfrm>
            <a:off x="1214152" y="2739584"/>
            <a:ext cx="1698830" cy="140411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Oval 4"/>
          <p:cNvSpPr/>
          <p:nvPr/>
        </p:nvSpPr>
        <p:spPr>
          <a:xfrm>
            <a:off x="1299024" y="2838258"/>
            <a:ext cx="1537929" cy="106267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4"/>
          <p:cNvSpPr/>
          <p:nvPr/>
        </p:nvSpPr>
        <p:spPr>
          <a:xfrm>
            <a:off x="1392824" y="2920912"/>
            <a:ext cx="1351320" cy="91534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Oval 4"/>
          <p:cNvSpPr/>
          <p:nvPr/>
        </p:nvSpPr>
        <p:spPr>
          <a:xfrm>
            <a:off x="1498869" y="2998720"/>
            <a:ext cx="1118543" cy="67240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4"/>
          <p:cNvSpPr/>
          <p:nvPr/>
        </p:nvSpPr>
        <p:spPr>
          <a:xfrm>
            <a:off x="1599670" y="3053246"/>
            <a:ext cx="944472" cy="60268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4"/>
          <p:cNvSpPr/>
          <p:nvPr/>
        </p:nvSpPr>
        <p:spPr>
          <a:xfrm>
            <a:off x="1787932" y="3116747"/>
            <a:ext cx="562958" cy="43832"/>
          </a:xfrm>
          <a:custGeom>
            <a:avLst/>
            <a:gdLst>
              <a:gd name="connsiteX0" fmla="*/ 0 w 2157064"/>
              <a:gd name="connsiteY0" fmla="*/ 255083 h 510166"/>
              <a:gd name="connsiteX1" fmla="*/ 1078532 w 2157064"/>
              <a:gd name="connsiteY1" fmla="*/ 0 h 510166"/>
              <a:gd name="connsiteX2" fmla="*/ 2157064 w 2157064"/>
              <a:gd name="connsiteY2" fmla="*/ 255083 h 510166"/>
              <a:gd name="connsiteX3" fmla="*/ 1078532 w 2157064"/>
              <a:gd name="connsiteY3" fmla="*/ 510166 h 510166"/>
              <a:gd name="connsiteX4" fmla="*/ 0 w 2157064"/>
              <a:gd name="connsiteY4" fmla="*/ 255083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4" fmla="*/ 1169972 w 2157064"/>
              <a:gd name="connsiteY4" fmla="*/ 91440 h 510166"/>
              <a:gd name="connsiteX0" fmla="*/ 1078532 w 2157064"/>
              <a:gd name="connsiteY0" fmla="*/ 0 h 510166"/>
              <a:gd name="connsiteX1" fmla="*/ 2157064 w 2157064"/>
              <a:gd name="connsiteY1" fmla="*/ 255083 h 510166"/>
              <a:gd name="connsiteX2" fmla="*/ 1078532 w 2157064"/>
              <a:gd name="connsiteY2" fmla="*/ 510166 h 510166"/>
              <a:gd name="connsiteX3" fmla="*/ 0 w 2157064"/>
              <a:gd name="connsiteY3" fmla="*/ 255083 h 510166"/>
              <a:gd name="connsiteX0" fmla="*/ 2157064 w 2157064"/>
              <a:gd name="connsiteY0" fmla="*/ 0 h 255083"/>
              <a:gd name="connsiteX1" fmla="*/ 1078532 w 2157064"/>
              <a:gd name="connsiteY1" fmla="*/ 255083 h 255083"/>
              <a:gd name="connsiteX2" fmla="*/ 0 w 2157064"/>
              <a:gd name="connsiteY2" fmla="*/ 0 h 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7064" h="255083">
                <a:moveTo>
                  <a:pt x="2157064" y="0"/>
                </a:moveTo>
                <a:cubicBezTo>
                  <a:pt x="2157064" y="140878"/>
                  <a:pt x="1674189" y="255083"/>
                  <a:pt x="1078532" y="255083"/>
                </a:cubicBezTo>
                <a:cubicBezTo>
                  <a:pt x="482875" y="255083"/>
                  <a:pt x="0" y="140878"/>
                  <a:pt x="0" y="0"/>
                </a:cubicBezTo>
              </a:path>
            </a:pathLst>
          </a:custGeom>
          <a:noFill/>
          <a:ln w="57150">
            <a:solidFill>
              <a:srgbClr val="FFFFCC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67350" y="3873471"/>
            <a:ext cx="2772000" cy="9144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let us take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a 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wooden </a:t>
            </a:r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ball and drive a nail into it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873988" y="3904117"/>
            <a:ext cx="2772000" cy="9144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Taking support of the nail, let us wind a string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around the ball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81000" y="3651192"/>
            <a:ext cx="4243501" cy="1358958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When you have reached the ‘fullest’ part of the ball, use pins to 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keep the </a:t>
            </a:r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string in place, and continue to wind the string around the remaining part of the ball,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till you have completely covered the ball 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873988" y="3643825"/>
            <a:ext cx="3098703" cy="1230248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Mark the starting and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finishing points on the string, and slowly unwind the string from the surface of the ball.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242725" y="4102071"/>
            <a:ext cx="2034526" cy="4572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Let radius = 10 cm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829050" y="1211746"/>
            <a:ext cx="44005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Total surface area of sphere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546846" y="1565632"/>
            <a:ext cx="24541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Length of string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208527" y="1554655"/>
            <a:ext cx="361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545431" y="1939248"/>
            <a:ext cx="8553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4</a:t>
            </a:r>
            <a:r>
              <a:rPr lang="en-US" sz="21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p</a:t>
            </a:r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r</a:t>
            </a:r>
            <a:r>
              <a:rPr lang="en-US" sz="21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207112" y="1928271"/>
            <a:ext cx="361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542780" y="2253799"/>
            <a:ext cx="4008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4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204460" y="2253799"/>
            <a:ext cx="361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832340" y="2253799"/>
            <a:ext cx="4008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×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096000" y="2253799"/>
            <a:ext cx="8763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3.14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58000" y="2253799"/>
            <a:ext cx="3595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×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104043" y="2253799"/>
            <a:ext cx="7445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10</a:t>
            </a:r>
            <a:r>
              <a:rPr lang="en-US" sz="21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542780" y="2627179"/>
            <a:ext cx="162002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1256</a:t>
            </a:r>
            <a:endParaRPr lang="en-US" sz="2100" baseline="30000" dirty="0">
              <a:solidFill>
                <a:prstClr val="black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04460" y="2627179"/>
            <a:ext cx="3619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2100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42372" y="145018"/>
            <a:ext cx="2895344" cy="369332"/>
          </a:xfrm>
          <a:prstGeom prst="rect">
            <a:avLst/>
          </a:prstGeom>
          <a:solidFill>
            <a:srgbClr val="FFFF00"/>
          </a:solidFill>
          <a:ln w="28575">
            <a:solidFill>
              <a:srgbClr val="C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Surface area of sphere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48026" y="725974"/>
            <a:ext cx="1537410" cy="415498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2100" b="1" dirty="0" smtClean="0">
                <a:solidFill>
                  <a:prstClr val="black"/>
                </a:solidFill>
                <a:latin typeface="Bookman Old Style"/>
              </a:rPr>
              <a:t>Activity :</a:t>
            </a:r>
            <a:endParaRPr lang="en-US" sz="2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47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9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1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6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9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2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8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1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4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7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3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6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9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2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5" grpId="0" animBg="1"/>
      <p:bldP spid="85" grpId="1" animBg="1"/>
      <p:bldP spid="100" grpId="0" animBg="1"/>
      <p:bldP spid="100" grpId="1" animBg="1"/>
      <p:bldP spid="104" grpId="0" animBg="1"/>
      <p:bldP spid="104" grpId="1" animBg="1"/>
      <p:bldP spid="105" grpId="0" animBg="1"/>
      <p:bldP spid="105" grpId="1" animBg="1"/>
      <p:bldP spid="108" grpId="0" animBg="1"/>
      <p:bldP spid="108" grpId="1" animBg="1"/>
      <p:bldP spid="62" grpId="0" animBg="1"/>
      <p:bldP spid="7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35753" y="397411"/>
            <a:ext cx="3086420" cy="649423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4100" y="262053"/>
            <a:ext cx="4724400" cy="466472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7184" name="Oval 477183"/>
          <p:cNvSpPr/>
          <p:nvPr/>
        </p:nvSpPr>
        <p:spPr>
          <a:xfrm>
            <a:off x="3697195" y="366564"/>
            <a:ext cx="2194560" cy="2194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000236" y="366564"/>
            <a:ext cx="2194560" cy="2194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697195" y="2634739"/>
            <a:ext cx="2194560" cy="2194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6000236" y="2634739"/>
            <a:ext cx="2194560" cy="21945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09448" y="173982"/>
            <a:ext cx="2589030" cy="2589028"/>
            <a:chOff x="1559241" y="-3999258"/>
            <a:chExt cx="4321377" cy="4194285"/>
          </a:xfrm>
        </p:grpSpPr>
        <p:pic>
          <p:nvPicPr>
            <p:cNvPr id="62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1" y="-3999258"/>
              <a:ext cx="4321377" cy="419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653" y="-3738627"/>
              <a:ext cx="3873353" cy="375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439" y="-3503185"/>
              <a:ext cx="3437404" cy="3336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09" y="-3351047"/>
              <a:ext cx="3111836" cy="302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4" name="Group 83"/>
          <p:cNvGrpSpPr/>
          <p:nvPr/>
        </p:nvGrpSpPr>
        <p:grpSpPr>
          <a:xfrm rot="14405631">
            <a:off x="5810342" y="151891"/>
            <a:ext cx="2589030" cy="2589028"/>
            <a:chOff x="1559241" y="-3999258"/>
            <a:chExt cx="4321377" cy="4194285"/>
          </a:xfrm>
        </p:grpSpPr>
        <p:pic>
          <p:nvPicPr>
            <p:cNvPr id="86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1" y="-3999258"/>
              <a:ext cx="4321377" cy="419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653" y="-3738627"/>
              <a:ext cx="3873353" cy="375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439" y="-3503185"/>
              <a:ext cx="3437404" cy="3336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09" y="-3351047"/>
              <a:ext cx="3111836" cy="302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89"/>
          <p:cNvGrpSpPr/>
          <p:nvPr/>
        </p:nvGrpSpPr>
        <p:grpSpPr>
          <a:xfrm rot="7968350">
            <a:off x="3507580" y="2432300"/>
            <a:ext cx="2589030" cy="2589028"/>
            <a:chOff x="1559241" y="-3999258"/>
            <a:chExt cx="4321377" cy="4194285"/>
          </a:xfrm>
        </p:grpSpPr>
        <p:pic>
          <p:nvPicPr>
            <p:cNvPr id="91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1" y="-3999258"/>
              <a:ext cx="4321377" cy="419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653" y="-3738627"/>
              <a:ext cx="3873353" cy="375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439" y="-3503185"/>
              <a:ext cx="3437404" cy="3336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09" y="-3351047"/>
              <a:ext cx="3111836" cy="302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 rot="3618949">
            <a:off x="5795381" y="2447540"/>
            <a:ext cx="2589030" cy="2589028"/>
            <a:chOff x="1559241" y="-3999258"/>
            <a:chExt cx="4321377" cy="4194285"/>
          </a:xfrm>
        </p:grpSpPr>
        <p:pic>
          <p:nvPicPr>
            <p:cNvPr id="96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9241" y="-3999258"/>
              <a:ext cx="4321377" cy="4194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8653" y="-3738627"/>
              <a:ext cx="3873353" cy="375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439" y="-3503185"/>
              <a:ext cx="3437404" cy="3336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6" descr="C:\Users\ADMIN\Desktop\Rope-Stepping-Stone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4118" l="0" r="1000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509" y="-3351047"/>
              <a:ext cx="3111836" cy="302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Rounded Rectangle 105"/>
          <p:cNvSpPr/>
          <p:nvPr/>
        </p:nvSpPr>
        <p:spPr>
          <a:xfrm>
            <a:off x="301271" y="3153359"/>
            <a:ext cx="3098703" cy="1230248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Then on a sheet of paper, draw four circles with radius equal to the radius of the 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ball i.e. 10 cm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318245" y="3171490"/>
            <a:ext cx="3098703" cy="1230248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Start filling the circles one by one, with the string you 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had wound </a:t>
            </a:r>
            <a:r>
              <a: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around the ball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 flipH="1">
            <a:off x="4771615" y="144098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795811" y="1468607"/>
            <a:ext cx="10924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381000" y="438150"/>
            <a:ext cx="1752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Total surface </a:t>
            </a:r>
          </a:p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area of sphere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222500" y="599733"/>
            <a:ext cx="1299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1256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974850" y="599733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39725" y="1072575"/>
            <a:ext cx="19970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Length of string </a:t>
            </a:r>
          </a:p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used in winding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390924" y="1195685"/>
            <a:ext cx="549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p</a:t>
            </a:r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r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181374" y="1195685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184400" y="1547396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381249" y="1547396"/>
            <a:ext cx="719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3.14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897700" y="1547396"/>
            <a:ext cx="880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× 10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184400" y="1839496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381248" y="1839496"/>
            <a:ext cx="12128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314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39576" y="2139375"/>
            <a:ext cx="2401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Length of </a:t>
            </a:r>
          </a:p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remaining string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181225" y="2259268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409825" y="2259268"/>
            <a:ext cx="7820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1256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990851" y="2259268"/>
            <a:ext cx="811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– 314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181225" y="2623721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409825" y="2623721"/>
            <a:ext cx="1112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942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26875" y="1063141"/>
            <a:ext cx="3182573" cy="584775"/>
            <a:chOff x="514622" y="4971417"/>
            <a:chExt cx="3182573" cy="584775"/>
          </a:xfrm>
        </p:grpSpPr>
        <p:sp>
          <p:nvSpPr>
            <p:cNvPr id="128" name="Rectangle 127"/>
            <p:cNvSpPr/>
            <p:nvPr/>
          </p:nvSpPr>
          <p:spPr>
            <a:xfrm>
              <a:off x="514622" y="4971417"/>
              <a:ext cx="240140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5138" marR="40320" indent="-465138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Length of </a:t>
              </a:r>
            </a:p>
            <a:p>
              <a:pPr marL="465138" marR="40320" indent="-465138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remaining string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356271" y="5094527"/>
              <a:ext cx="3619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5138" marR="40320" indent="-465138" algn="just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=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584871" y="5094527"/>
              <a:ext cx="11123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5138" marR="40320" indent="-465138" algn="just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942</a:t>
              </a:r>
              <a:endParaRPr lang="en-US" sz="1600" baseline="30000" dirty="0">
                <a:solidFill>
                  <a:prstClr val="black"/>
                </a:solidFill>
              </a:endParaRPr>
            </a:p>
          </p:txBody>
        </p:sp>
      </p:grpSp>
      <p:sp>
        <p:nvSpPr>
          <p:cNvPr id="131" name="Rounded Rectangle 130"/>
          <p:cNvSpPr/>
          <p:nvPr/>
        </p:nvSpPr>
        <p:spPr>
          <a:xfrm>
            <a:off x="717623" y="3291314"/>
            <a:ext cx="2416533" cy="9906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Start filling the next circle with the string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34937" y="2142550"/>
            <a:ext cx="2401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Length of </a:t>
            </a:r>
          </a:p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remaining string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176586" y="2262443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405186" y="2262443"/>
            <a:ext cx="7820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942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986212" y="2262443"/>
            <a:ext cx="811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– 314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176586" y="2626896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405186" y="2626896"/>
            <a:ext cx="1112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628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340184" y="1052231"/>
            <a:ext cx="3182573" cy="584775"/>
            <a:chOff x="514622" y="4971417"/>
            <a:chExt cx="3182573" cy="584775"/>
          </a:xfrm>
        </p:grpSpPr>
        <p:sp>
          <p:nvSpPr>
            <p:cNvPr id="139" name="Rectangle 138"/>
            <p:cNvSpPr/>
            <p:nvPr/>
          </p:nvSpPr>
          <p:spPr>
            <a:xfrm>
              <a:off x="514622" y="4971417"/>
              <a:ext cx="240140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5138" marR="40320" indent="-465138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Length of </a:t>
              </a:r>
            </a:p>
            <a:p>
              <a:pPr marL="465138" marR="40320" indent="-465138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remaining string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356271" y="5094527"/>
              <a:ext cx="3619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5138" marR="40320" indent="-465138" algn="just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=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584871" y="5094527"/>
              <a:ext cx="11123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65138" marR="40320" indent="-465138" algn="just"/>
              <a:r>
                <a:rPr lang="en-US" sz="1600" b="1" dirty="0" smtClean="0">
                  <a:solidFill>
                    <a:prstClr val="black"/>
                  </a:solidFill>
                  <a:latin typeface="Bookman Old Style"/>
                </a:rPr>
                <a:t>628</a:t>
              </a:r>
              <a:endParaRPr lang="en-US" sz="1600" baseline="30000" dirty="0">
                <a:solidFill>
                  <a:prstClr val="black"/>
                </a:solidFill>
              </a:endParaRPr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326875" y="2144510"/>
            <a:ext cx="24014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Length of </a:t>
            </a:r>
          </a:p>
          <a:p>
            <a:pPr marL="465138" marR="40320" indent="-465138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remaining string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168524" y="2264403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397124" y="2264403"/>
            <a:ext cx="7820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628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978150" y="2264403"/>
            <a:ext cx="811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– 314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168524" y="2628856"/>
            <a:ext cx="361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=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397124" y="2628856"/>
            <a:ext cx="1112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314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574318" y="3314656"/>
            <a:ext cx="2416533" cy="9906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Start filling the next circle with the remaining string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81167" y="3460443"/>
            <a:ext cx="2416533" cy="9906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Start filling the next circle with the string 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828765" y="1125290"/>
            <a:ext cx="1112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marR="40320" indent="-465138" algn="just"/>
            <a:r>
              <a:rPr lang="en-US" sz="1600" b="1" dirty="0" smtClean="0">
                <a:solidFill>
                  <a:prstClr val="black"/>
                </a:solidFill>
                <a:latin typeface="Bookman Old Style"/>
              </a:rPr>
              <a:t>10 cm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47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7184" grpId="0" animBg="1"/>
      <p:bldP spid="101" grpId="0" animBg="1"/>
      <p:bldP spid="102" grpId="0" animBg="1"/>
      <p:bldP spid="103" grpId="0" animBg="1"/>
      <p:bldP spid="106" grpId="0" animBg="1"/>
      <p:bldP spid="106" grpId="1" animBg="1"/>
      <p:bldP spid="107" grpId="0" animBg="1"/>
      <p:bldP spid="107" grpId="1" animBg="1"/>
      <p:bldP spid="3" grpId="0" animBg="1"/>
      <p:bldP spid="3" grpId="1" animBg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127" grpId="0"/>
      <p:bldP spid="127" grpId="1"/>
      <p:bldP spid="131" grpId="0" animBg="1"/>
      <p:bldP spid="131" grpId="1" animBg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  <p:bldP spid="143" grpId="0"/>
      <p:bldP spid="144" grpId="0"/>
      <p:bldP spid="145" grpId="0"/>
      <p:bldP spid="146" grpId="0"/>
      <p:bldP spid="147" grpId="0"/>
      <p:bldP spid="148" grpId="0"/>
      <p:bldP spid="149" grpId="0" animBg="1"/>
      <p:bldP spid="149" grpId="1" animBg="1"/>
      <p:bldP spid="150" grpId="0" animBg="1"/>
      <p:bldP spid="150" grpId="1" animBg="1"/>
      <p:bldP spid="74" grpId="0"/>
      <p:bldP spid="7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35599" y="1371422"/>
            <a:ext cx="36728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5000" dirty="0">
                <a:solidFill>
                  <a:srgbClr val="FF0000"/>
                </a:solidFill>
                <a:latin typeface="Bookman Old Style" pitchFamily="18" charset="0"/>
              </a:rPr>
              <a:t>Module </a:t>
            </a:r>
            <a:r>
              <a:rPr lang="en-IN" sz="5000" dirty="0" smtClean="0">
                <a:solidFill>
                  <a:srgbClr val="FF0000"/>
                </a:solidFill>
                <a:latin typeface="Bookman Old Style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4423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43200" y="303627"/>
            <a:ext cx="4885944" cy="494190"/>
            <a:chOff x="3191256" y="303627"/>
            <a:chExt cx="4885944" cy="494190"/>
          </a:xfrm>
        </p:grpSpPr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3212004" y="303627"/>
              <a:ext cx="4417272" cy="494190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3191256" y="312919"/>
              <a:ext cx="4885944" cy="43088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2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RIGHT CIRCULAR CYLINDER</a:t>
              </a:r>
              <a:endParaRPr lang="en-US" sz="22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85800" y="717286"/>
            <a:ext cx="1659300" cy="43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198" dirty="0">
                <a:solidFill>
                  <a:prstClr val="black"/>
                </a:solidFill>
                <a:latin typeface="Rockwell" pitchFamily="18" charset="0"/>
              </a:rPr>
              <a:t>Examples : 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255497" y="2818765"/>
            <a:ext cx="1787669" cy="36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798" b="1" dirty="0">
                <a:solidFill>
                  <a:srgbClr val="FF0000"/>
                </a:solidFill>
                <a:latin typeface="Bookman Old Style" pitchFamily="18" charset="0"/>
              </a:rPr>
              <a:t>Roller wheels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7223669" y="2818765"/>
            <a:ext cx="821059" cy="36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798" b="1" dirty="0">
                <a:solidFill>
                  <a:srgbClr val="FF0000"/>
                </a:solidFill>
                <a:latin typeface="Bookman Old Style" pitchFamily="18" charset="0"/>
              </a:rPr>
              <a:t>Pipes</a:t>
            </a:r>
          </a:p>
        </p:txBody>
      </p:sp>
      <p:pic>
        <p:nvPicPr>
          <p:cNvPr id="10" name="Picture 12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9082" y="1143926"/>
            <a:ext cx="2239476" cy="167744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3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7091" y="1154732"/>
            <a:ext cx="2210601" cy="165581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15" descr="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2495550"/>
            <a:ext cx="2141142" cy="214114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16" descr="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98793" y="3090184"/>
            <a:ext cx="1141943" cy="152259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4038600" y="4641479"/>
            <a:ext cx="2478564" cy="36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798" b="1" dirty="0">
                <a:solidFill>
                  <a:srgbClr val="FF0000"/>
                </a:solidFill>
                <a:latin typeface="Bookman Old Style" pitchFamily="18" charset="0"/>
              </a:rPr>
              <a:t>Cylindrical candles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3274942" y="1352552"/>
            <a:ext cx="3509687" cy="95902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262" tIns="45627" rIns="91262" bIns="45627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998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17444" y="1422585"/>
            <a:ext cx="3482043" cy="1014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Let us see few examples</a:t>
            </a:r>
          </a:p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of right circular cylinder</a:t>
            </a:r>
            <a:endParaRPr lang="en-IN" sz="1998" b="1" kern="0" dirty="0">
              <a:solidFill>
                <a:prstClr val="white"/>
              </a:solidFill>
              <a:latin typeface="Bookman Old Style" pitchFamily="18" charset="0"/>
            </a:endParaRPr>
          </a:p>
          <a:p>
            <a:pPr algn="ctr"/>
            <a:endParaRPr lang="en-US" sz="1998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72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 build="allAtOnce" animBg="1"/>
      <p:bldP spid="15" grpId="1" build="allAtOnce" animBg="1"/>
      <p:bldP spid="16" grpId="0"/>
      <p:bldP spid="1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4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SURFACE AREAS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AND VOLUMES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Sums based on Sphere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7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2733345" y="2267078"/>
            <a:ext cx="612731" cy="612068"/>
            <a:chOff x="1172166" y="3066514"/>
            <a:chExt cx="612731" cy="612068"/>
          </a:xfrm>
        </p:grpSpPr>
        <p:sp>
          <p:nvSpPr>
            <p:cNvPr id="106" name="TextBox 105"/>
            <p:cNvSpPr txBox="1"/>
            <p:nvPr/>
          </p:nvSpPr>
          <p:spPr>
            <a:xfrm>
              <a:off x="12586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1316218" y="3373130"/>
              <a:ext cx="2584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3283930" y="2267078"/>
            <a:ext cx="574631" cy="612068"/>
            <a:chOff x="1172166" y="3066514"/>
            <a:chExt cx="574631" cy="612068"/>
          </a:xfrm>
        </p:grpSpPr>
        <p:sp>
          <p:nvSpPr>
            <p:cNvPr id="111" name="TextBox 110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3619082" y="2267078"/>
            <a:ext cx="868165" cy="612068"/>
            <a:chOff x="878632" y="3066514"/>
            <a:chExt cx="868165" cy="612068"/>
          </a:xfrm>
        </p:grpSpPr>
        <p:sp>
          <p:nvSpPr>
            <p:cNvPr id="120" name="TextBox 119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10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263385" y="2267078"/>
            <a:ext cx="868165" cy="612068"/>
            <a:chOff x="878632" y="3066514"/>
            <a:chExt cx="868165" cy="612068"/>
          </a:xfrm>
        </p:grpSpPr>
        <p:sp>
          <p:nvSpPr>
            <p:cNvPr id="125" name="TextBox 124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10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27" name="Straight Connector 126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881973" y="2267078"/>
            <a:ext cx="868165" cy="612068"/>
            <a:chOff x="878632" y="3066514"/>
            <a:chExt cx="868165" cy="612068"/>
          </a:xfrm>
        </p:grpSpPr>
        <p:sp>
          <p:nvSpPr>
            <p:cNvPr id="130" name="TextBox 129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10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27349" y="4573371"/>
            <a:ext cx="3955346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235357" y="1203040"/>
            <a:ext cx="177501" cy="201512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EF8EB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378765" y="1202649"/>
            <a:ext cx="177062" cy="197542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EF8EB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607377" y="228369"/>
            <a:ext cx="1485247" cy="24938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295140" y="215900"/>
            <a:ext cx="1005840" cy="27432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66672" y="215669"/>
            <a:ext cx="1813138" cy="24938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37968" y="774972"/>
            <a:ext cx="2809209" cy="249382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49318" y="476250"/>
            <a:ext cx="1097280" cy="249382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170180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 Find the volume and surface area of sphere of radius 4.2 cm.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(</a:t>
            </a:r>
            <a:r>
              <a:rPr lang="en-US" sz="1600" b="1" dirty="0" smtClean="0">
                <a:solidFill>
                  <a:srgbClr val="0000FF"/>
                </a:solidFill>
                <a:latin typeface="Bookman Old Style"/>
              </a:rPr>
              <a:t>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= 22/7)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0400" y="1112520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Volume of sphere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" y="71120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85408" y="174616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baseline="30000" dirty="0"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03568" y="174616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</a:t>
            </a:r>
            <a:endParaRPr lang="en-US" sz="1600" baseline="30000" dirty="0"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9368" y="174616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4.2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4429448" y="174616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4.2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5069528" y="174616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4.2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585408" y="241697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baseline="30000" dirty="0">
              <a:latin typeface="Bookman Old Style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10190" y="23956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×</a:t>
            </a:r>
            <a:endParaRPr lang="en-US" sz="1600" baseline="30000" dirty="0"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68288" y="2935506"/>
            <a:ext cx="2332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 × 22</a:t>
            </a:r>
            <a:r>
              <a:rPr lang="en-US" sz="1600" b="1" dirty="0">
                <a:latin typeface="Bookman Old Style" pitchFamily="18" charset="0"/>
              </a:rPr>
              <a:t> × </a:t>
            </a:r>
            <a:r>
              <a:rPr lang="en-US" sz="1600" b="1" dirty="0" smtClean="0">
                <a:latin typeface="Bookman Old Style" pitchFamily="18" charset="0"/>
              </a:rPr>
              <a:t>2 </a:t>
            </a:r>
            <a:r>
              <a:rPr lang="en-US" sz="1600" b="1" dirty="0">
                <a:latin typeface="Bookman Old Style" pitchFamily="18" charset="0"/>
              </a:rPr>
              <a:t>× </a:t>
            </a:r>
            <a:r>
              <a:rPr lang="en-US" sz="1600" b="1" dirty="0" smtClean="0">
                <a:latin typeface="Bookman Old Style" pitchFamily="18" charset="0"/>
              </a:rPr>
              <a:t>42</a:t>
            </a:r>
            <a:r>
              <a:rPr lang="en-US" sz="1600" b="1" dirty="0">
                <a:latin typeface="Bookman Old Style" pitchFamily="18" charset="0"/>
              </a:rPr>
              <a:t> × </a:t>
            </a:r>
            <a:r>
              <a:rPr lang="en-US" sz="1600" b="1" dirty="0" smtClean="0">
                <a:latin typeface="Bookman Old Style" pitchFamily="18" charset="0"/>
              </a:rPr>
              <a:t>42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3042608" y="3206016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10 × 10 × 10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585408" y="30612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59728" y="3244116"/>
            <a:ext cx="21945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755588" y="3591225"/>
            <a:ext cx="1002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310464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2847028" y="385221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1000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572708" y="370743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47028" y="3890310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585408" y="4573371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is 310.464 cm</a:t>
            </a:r>
            <a:r>
              <a:rPr lang="en-US" sz="1600" b="1" baseline="30000" dirty="0" smtClean="0">
                <a:latin typeface="Bookman Old Style" pitchFamily="18" charset="0"/>
              </a:rPr>
              <a:t>3</a:t>
            </a:r>
            <a:endParaRPr lang="en-US" sz="1600" baseline="300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932017" y="2642184"/>
            <a:ext cx="13716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008254" y="2136157"/>
            <a:ext cx="3896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14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073369" y="2354884"/>
            <a:ext cx="18256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109854" y="2209956"/>
            <a:ext cx="18256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80608" y="262053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83609" y="205995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3476063" y="2619566"/>
            <a:ext cx="13716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5216122" y="1059196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volume of sphere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303845" y="1050308"/>
                <a:ext cx="748923" cy="537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sym typeface="Symbol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sym typeface="Symbol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 r</a:t>
                </a:r>
                <a:r>
                  <a:rPr lang="en-IN" b="1" baseline="30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3</a:t>
                </a:r>
                <a:endParaRPr lang="en-IN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45" y="1050308"/>
                <a:ext cx="748923" cy="537840"/>
              </a:xfrm>
              <a:prstGeom prst="rect">
                <a:avLst/>
              </a:prstGeom>
              <a:blipFill rotWithShape="1">
                <a:blip r:embed="rId2"/>
                <a:stretch>
                  <a:fillRect r="-1626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813024" y="727343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Radius of sphere = 4.2cm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69900" y="4573371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Symbol" pitchFamily="18" charset="2"/>
              </a:rPr>
              <a:t>\ </a:t>
            </a:r>
            <a:r>
              <a:rPr lang="en-US" sz="1600" b="1" dirty="0" smtClean="0">
                <a:latin typeface="Bookman Old Style" pitchFamily="18" charset="0"/>
              </a:rPr>
              <a:t>Volume of sphere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2717800" y="1609412"/>
            <a:ext cx="612731" cy="612068"/>
            <a:chOff x="1172166" y="3066514"/>
            <a:chExt cx="612731" cy="612068"/>
          </a:xfrm>
        </p:grpSpPr>
        <p:sp>
          <p:nvSpPr>
            <p:cNvPr id="86" name="TextBox 85"/>
            <p:cNvSpPr txBox="1"/>
            <p:nvPr/>
          </p:nvSpPr>
          <p:spPr>
            <a:xfrm>
              <a:off x="12586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1316218" y="3373130"/>
              <a:ext cx="2584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85408" y="985592"/>
            <a:ext cx="1141659" cy="612068"/>
            <a:chOff x="2737808" y="1239592"/>
            <a:chExt cx="1141659" cy="612068"/>
          </a:xfrm>
        </p:grpSpPr>
        <p:sp>
          <p:nvSpPr>
            <p:cNvPr id="3" name="Rectangle 2"/>
            <p:cNvSpPr/>
            <p:nvPr/>
          </p:nvSpPr>
          <p:spPr>
            <a:xfrm>
              <a:off x="2737808" y="1334403"/>
              <a:ext cx="114165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</a:rPr>
                <a:t>=</a:t>
              </a:r>
              <a:r>
                <a:rPr lang="en-US" sz="2000" b="1" dirty="0" smtClean="0"/>
                <a:t>        </a:t>
              </a:r>
              <a:r>
                <a:rPr lang="en-US" sz="2000" b="1" dirty="0" smtClean="0">
                  <a:latin typeface="Bookman Old Style"/>
                </a:rPr>
                <a:t>r</a:t>
              </a:r>
              <a:r>
                <a:rPr lang="en-US" sz="2000" b="1" baseline="30000" dirty="0" smtClean="0">
                  <a:latin typeface="Bookman Old Style"/>
                </a:rPr>
                <a:t>3</a:t>
              </a:r>
              <a:endParaRPr lang="en-US" sz="2000" baseline="30000" dirty="0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2889388" y="1239592"/>
              <a:ext cx="612731" cy="612068"/>
              <a:chOff x="1172166" y="3066514"/>
              <a:chExt cx="612731" cy="612068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258629" y="3066514"/>
                <a:ext cx="5262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prstClr val="black"/>
                    </a:solidFill>
                    <a:latin typeface="Bookman Old Style" panose="02050604050505020204" pitchFamily="18" charset="0"/>
                  </a:rPr>
                  <a:t>4</a:t>
                </a:r>
                <a:endParaRPr lang="en-IN" sz="16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172166" y="3340028"/>
                <a:ext cx="5129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anose="02050604050505020204" pitchFamily="18" charset="0"/>
                  </a:rPr>
                  <a:t>3</a:t>
                </a:r>
                <a:endParaRPr lang="en-IN" sz="16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92" name="Straight Connector 91"/>
              <p:cNvCxnSpPr/>
              <p:nvPr/>
            </p:nvCxnSpPr>
            <p:spPr>
              <a:xfrm>
                <a:off x="1316218" y="3373130"/>
                <a:ext cx="2584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/>
          <p:cNvGrpSpPr/>
          <p:nvPr/>
        </p:nvGrpSpPr>
        <p:grpSpPr>
          <a:xfrm>
            <a:off x="3338030" y="1609412"/>
            <a:ext cx="574631" cy="612068"/>
            <a:chOff x="1172166" y="3066514"/>
            <a:chExt cx="574631" cy="612068"/>
          </a:xfrm>
        </p:grpSpPr>
        <p:sp>
          <p:nvSpPr>
            <p:cNvPr id="98" name="TextBox 97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2520666" y="4205975"/>
            <a:ext cx="1989360" cy="279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 310.464 cm</a:t>
            </a:r>
            <a:r>
              <a:rPr lang="en-US" sz="1600" b="1" baseline="30000" dirty="0" smtClean="0">
                <a:latin typeface="Bookman Old Style" pitchFamily="18" charset="0"/>
              </a:rPr>
              <a:t>3</a:t>
            </a:r>
            <a:endParaRPr lang="en-US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41477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6" grpId="0" animBg="1"/>
      <p:bldP spid="76" grpId="1" animBg="1"/>
      <p:bldP spid="77" grpId="0" animBg="1"/>
      <p:bldP spid="77" grpId="1" animBg="1"/>
      <p:bldP spid="82" grpId="0" animBg="1"/>
      <p:bldP spid="82" grpId="1" animBg="1"/>
      <p:bldP spid="70" grpId="0" animBg="1"/>
      <p:bldP spid="70" grpId="1" animBg="1"/>
      <p:bldP spid="10" grpId="0" animBg="1"/>
      <p:bldP spid="10" grpId="1" animBg="1"/>
      <p:bldP spid="71" grpId="0" animBg="1"/>
      <p:bldP spid="71" grpId="1" animBg="1"/>
      <p:bldP spid="78" grpId="0" animBg="1"/>
      <p:bldP spid="78" grpId="1" animBg="1"/>
      <p:bldP spid="2" grpId="0"/>
      <p:bldP spid="37" grpId="0"/>
      <p:bldP spid="44" grpId="0"/>
      <p:bldP spid="12" grpId="0"/>
      <p:bldP spid="4" grpId="0"/>
      <p:bldP spid="14" grpId="0"/>
      <p:bldP spid="15" grpId="0"/>
      <p:bldP spid="16" grpId="0"/>
      <p:bldP spid="17" grpId="0"/>
      <p:bldP spid="24" grpId="0"/>
      <p:bldP spid="25" grpId="0"/>
      <p:bldP spid="5" grpId="0"/>
      <p:bldP spid="29" grpId="0"/>
      <p:bldP spid="30" grpId="0"/>
      <p:bldP spid="31" grpId="0"/>
      <p:bldP spid="35" grpId="0"/>
      <p:bldP spid="58" grpId="0"/>
      <p:bldP spid="28" grpId="0"/>
      <p:bldP spid="72" grpId="0" animBg="1"/>
      <p:bldP spid="72" grpId="1" animBg="1"/>
      <p:bldP spid="73" grpId="0"/>
      <p:bldP spid="73" grpId="1"/>
      <p:bldP spid="81" grpId="0"/>
      <p:bldP spid="83" grpId="0"/>
      <p:bldP spid="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624941" y="4641240"/>
            <a:ext cx="4315026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94138" y="1267637"/>
            <a:ext cx="155068" cy="14950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791828" y="1248413"/>
            <a:ext cx="171583" cy="187955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7423" y="213185"/>
            <a:ext cx="525201" cy="24938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946400" y="222250"/>
            <a:ext cx="2344874" cy="24938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51875" y="794022"/>
            <a:ext cx="2781395" cy="249382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52023" y="480173"/>
            <a:ext cx="1097280" cy="249382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4800" y="73025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0010" y="1148006"/>
            <a:ext cx="366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Surface area of sphere = 4</a:t>
            </a:r>
            <a:r>
              <a:rPr lang="en-US" sz="1600" b="1" dirty="0" smtClean="0">
                <a:latin typeface="Bookman Old Style"/>
              </a:rPr>
              <a:t></a:t>
            </a:r>
            <a:r>
              <a:rPr lang="en-US" sz="1600" b="1" dirty="0" smtClean="0">
                <a:latin typeface="Bookman Old Style" pitchFamily="18" charset="0"/>
              </a:rPr>
              <a:t>r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68980" y="1555750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= 4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285584" y="1555750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4.2</a:t>
            </a:r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4834224" y="1555750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4.2</a:t>
            </a:r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3268980" y="2104390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= 4</a:t>
            </a:r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3451860" y="2618740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 × 22</a:t>
            </a:r>
            <a:r>
              <a:rPr lang="en-US" sz="1600" b="1" dirty="0">
                <a:latin typeface="Bookman Old Style" pitchFamily="18" charset="0"/>
              </a:rPr>
              <a:t> × </a:t>
            </a:r>
            <a:r>
              <a:rPr lang="en-US" sz="1600" b="1" dirty="0" smtClean="0">
                <a:latin typeface="Bookman Old Style" pitchFamily="18" charset="0"/>
              </a:rPr>
              <a:t>6 </a:t>
            </a:r>
            <a:r>
              <a:rPr lang="en-US" sz="1600" b="1" dirty="0">
                <a:latin typeface="Bookman Old Style" pitchFamily="18" charset="0"/>
              </a:rPr>
              <a:t>× </a:t>
            </a:r>
            <a:r>
              <a:rPr lang="en-US" sz="1600" b="1" dirty="0" smtClean="0">
                <a:latin typeface="Bookman Old Style" pitchFamily="18" charset="0"/>
              </a:rPr>
              <a:t>42</a:t>
            </a:r>
            <a:endParaRPr lang="en-US" sz="1600" dirty="0"/>
          </a:p>
        </p:txBody>
      </p:sp>
      <p:sp>
        <p:nvSpPr>
          <p:cNvPr id="49" name="Rectangle 48"/>
          <p:cNvSpPr/>
          <p:nvPr/>
        </p:nvSpPr>
        <p:spPr>
          <a:xfrm>
            <a:off x="3726180" y="2889250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10 × 10</a:t>
            </a:r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3268980" y="27444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3543300" y="2927350"/>
            <a:ext cx="16459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451860" y="339598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22176</a:t>
            </a:r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3574813" y="368173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100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3268980" y="352171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3497580" y="3704590"/>
            <a:ext cx="731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268980" y="4634230"/>
            <a:ext cx="1672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is 221.76 cm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  <a:endParaRPr lang="en-US" sz="1600" baseline="30000" dirty="0"/>
          </a:p>
        </p:txBody>
      </p:sp>
      <p:sp>
        <p:nvSpPr>
          <p:cNvPr id="74" name="Rounded Rectangle 73"/>
          <p:cNvSpPr/>
          <p:nvPr/>
        </p:nvSpPr>
        <p:spPr>
          <a:xfrm>
            <a:off x="5257800" y="971550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surface area of sphere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353400" y="10674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4</a:t>
            </a:r>
            <a:r>
              <a:rPr lang="en-IN" b="1" dirty="0" smtClean="0">
                <a:solidFill>
                  <a:srgbClr val="FFFF00"/>
                </a:solidFill>
                <a:latin typeface="Comic Sans MS" pitchFamily="66" charset="0"/>
                <a:sym typeface="Symbol"/>
              </a:rPr>
              <a:t></a:t>
            </a:r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r</a:t>
            </a:r>
            <a:r>
              <a:rPr lang="en-IN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2</a:t>
            </a:r>
            <a:endParaRPr lang="en-IN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3024" y="746393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R</a:t>
            </a:r>
            <a:r>
              <a:rPr lang="en-US" sz="1600" b="1" dirty="0" smtClean="0">
                <a:latin typeface="Bookman Old Style" pitchFamily="18" charset="0"/>
              </a:rPr>
              <a:t>adius of sphere = 4.2cm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92583" y="4641240"/>
            <a:ext cx="2798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ymbol" pitchFamily="18" charset="2"/>
              </a:rPr>
              <a:t>\ </a:t>
            </a:r>
            <a:r>
              <a:rPr lang="en-US" sz="1600" b="1" dirty="0">
                <a:latin typeface="Bookman Old Style" pitchFamily="18" charset="0"/>
              </a:rPr>
              <a:t>Surface area of sphere 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555117" y="1972634"/>
            <a:ext cx="868165" cy="612068"/>
            <a:chOff x="878632" y="3066514"/>
            <a:chExt cx="868165" cy="612068"/>
          </a:xfrm>
        </p:grpSpPr>
        <p:sp>
          <p:nvSpPr>
            <p:cNvPr id="90" name="TextBox 89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191119" y="1954143"/>
            <a:ext cx="868165" cy="612068"/>
            <a:chOff x="878632" y="3066514"/>
            <a:chExt cx="868165" cy="612068"/>
          </a:xfrm>
        </p:grpSpPr>
        <p:sp>
          <p:nvSpPr>
            <p:cNvPr id="95" name="TextBox 94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10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576972" y="1423208"/>
            <a:ext cx="868165" cy="612068"/>
            <a:chOff x="878632" y="3066514"/>
            <a:chExt cx="868165" cy="612068"/>
          </a:xfrm>
        </p:grpSpPr>
        <p:sp>
          <p:nvSpPr>
            <p:cNvPr id="100" name="TextBox 99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 flipV="1">
            <a:off x="4657647" y="2056423"/>
            <a:ext cx="18256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45026" y="182591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Bookman Old Style" pitchFamily="18" charset="0"/>
              </a:rPr>
              <a:t>6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4818874" y="1954143"/>
            <a:ext cx="868165" cy="612068"/>
            <a:chOff x="878632" y="3066514"/>
            <a:chExt cx="868165" cy="612068"/>
          </a:xfrm>
        </p:grpSpPr>
        <p:sp>
          <p:nvSpPr>
            <p:cNvPr id="112" name="TextBox 111"/>
            <p:cNvSpPr txBox="1"/>
            <p:nvPr/>
          </p:nvSpPr>
          <p:spPr>
            <a:xfrm>
              <a:off x="12205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1721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10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1256241" y="3373130"/>
              <a:ext cx="37841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878632" y="3201460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7" name="Rectangle 56"/>
          <p:cNvSpPr/>
          <p:nvPr/>
        </p:nvSpPr>
        <p:spPr>
          <a:xfrm>
            <a:off x="3280747" y="4133751"/>
            <a:ext cx="1614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 221.76 cm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  <a:endParaRPr lang="en-US" sz="1600" baseline="30000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4018329" y="2324279"/>
            <a:ext cx="13716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4800" y="170180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 Find the volume and surface area of sphere of radius 4.2 cm. 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(</a:t>
            </a:r>
            <a:r>
              <a:rPr lang="en-US" sz="1600" b="1" dirty="0" smtClean="0">
                <a:solidFill>
                  <a:srgbClr val="0000FF"/>
                </a:solidFill>
                <a:latin typeface="Bookman Old Style"/>
              </a:rPr>
              <a:t>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= 22/7)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7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79" grpId="0" animBg="1"/>
      <p:bldP spid="79" grpId="1" animBg="1"/>
      <p:bldP spid="80" grpId="0" animBg="1"/>
      <p:bldP spid="80" grpId="1" animBg="1"/>
      <p:bldP spid="10" grpId="0" animBg="1"/>
      <p:bldP spid="10" grpId="1" animBg="1"/>
      <p:bldP spid="69" grpId="0" animBg="1"/>
      <p:bldP spid="69" grpId="1" animBg="1"/>
      <p:bldP spid="71" grpId="0" animBg="1"/>
      <p:bldP spid="71" grpId="1" animBg="1"/>
      <p:bldP spid="78" grpId="0" animBg="1"/>
      <p:bldP spid="78" grpId="1" animBg="1"/>
      <p:bldP spid="26" grpId="0"/>
      <p:bldP spid="41" grpId="0"/>
      <p:bldP spid="42" grpId="0"/>
      <p:bldP spid="43" grpId="0"/>
      <p:bldP spid="48" grpId="0"/>
      <p:bldP spid="49" grpId="0"/>
      <p:bldP spid="50" grpId="0"/>
      <p:bldP spid="52" grpId="0"/>
      <p:bldP spid="53" grpId="0"/>
      <p:bldP spid="54" grpId="0"/>
      <p:bldP spid="56" grpId="0"/>
      <p:bldP spid="74" grpId="0" animBg="1"/>
      <p:bldP spid="74" grpId="1" animBg="1"/>
      <p:bldP spid="75" grpId="0"/>
      <p:bldP spid="75" grpId="1"/>
      <p:bldP spid="66" grpId="0"/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/>
          <p:cNvSpPr/>
          <p:nvPr/>
        </p:nvSpPr>
        <p:spPr>
          <a:xfrm>
            <a:off x="507290" y="1107118"/>
            <a:ext cx="3505059" cy="274320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89785" y="1457325"/>
            <a:ext cx="3116568" cy="271604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765256" y="298450"/>
            <a:ext cx="2840588" cy="27432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255898" y="1519380"/>
            <a:ext cx="166255" cy="170332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10311" y="320708"/>
            <a:ext cx="4074059" cy="27432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93750" y="572770"/>
            <a:ext cx="1097280" cy="27432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928757" y="308008"/>
            <a:ext cx="2263366" cy="27432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500" y="285750"/>
            <a:ext cx="6869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 The surface area of sphere is 616 cm</a:t>
            </a:r>
            <a:r>
              <a:rPr lang="en-US" sz="1600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. What is its volume ?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(</a:t>
            </a:r>
            <a:r>
              <a:rPr lang="en-US" sz="1600" b="1" dirty="0" smtClean="0">
                <a:solidFill>
                  <a:srgbClr val="0000FF"/>
                </a:solidFill>
                <a:latin typeface="Bookman Old Style"/>
              </a:rPr>
              <a:t>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= 22/7)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7200" y="77724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8345" y="1425476"/>
            <a:ext cx="3260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Surface area of sphere = 4</a:t>
            </a:r>
            <a:r>
              <a:rPr lang="en-US" sz="1600" b="1" dirty="0" smtClean="0">
                <a:latin typeface="Bookman Old Style"/>
              </a:rPr>
              <a:t></a:t>
            </a:r>
            <a:r>
              <a:rPr lang="en-US" sz="1600" b="1" dirty="0" smtClean="0">
                <a:latin typeface="Bookman Old Style" pitchFamily="18" charset="0"/>
              </a:rPr>
              <a:t>r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46607" y="2236030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= 4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3248039" y="224964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</a:t>
            </a:r>
            <a:endParaRPr lang="en-US" sz="1600" baseline="30000" dirty="0"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41391" y="2236030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r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  <a:endParaRPr lang="en-US" sz="1600" baseline="30000" dirty="0"/>
          </a:p>
        </p:txBody>
      </p:sp>
      <p:sp>
        <p:nvSpPr>
          <p:cNvPr id="82" name="Rectangle 81"/>
          <p:cNvSpPr/>
          <p:nvPr/>
        </p:nvSpPr>
        <p:spPr>
          <a:xfrm>
            <a:off x="2305999" y="220495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616</a:t>
            </a:r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1932207" y="260179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616</a:t>
            </a:r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2389407" y="2601790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7</a:t>
            </a:r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1977927" y="2921830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 × 22</a:t>
            </a:r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2846607" y="2738950"/>
            <a:ext cx="562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 r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  <a:endParaRPr lang="en-US" sz="1600" baseline="300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977927" y="2921830"/>
            <a:ext cx="82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39760" y="273895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  <a:sym typeface="Symbol"/>
              </a:rPr>
              <a:t></a:t>
            </a:r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2590367" y="3318070"/>
            <a:ext cx="8819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r</a:t>
            </a:r>
            <a:r>
              <a:rPr lang="en-US" sz="1600" b="1" baseline="30000" dirty="0" smtClean="0">
                <a:latin typeface="Bookman Old Style" pitchFamily="18" charset="0"/>
              </a:rPr>
              <a:t>2 </a:t>
            </a:r>
            <a:r>
              <a:rPr lang="en-US" sz="1600" b="1" dirty="0" smtClean="0">
                <a:latin typeface="Bookman Old Style" pitchFamily="18" charset="0"/>
              </a:rPr>
              <a:t>= 49</a:t>
            </a:r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2675368" y="3760030"/>
            <a:ext cx="107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r = 7 cm</a:t>
            </a:r>
            <a:endParaRPr lang="en-US" sz="16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038887" y="2999667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34110" y="2440275"/>
            <a:ext cx="487634" cy="277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154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018567" y="2699580"/>
            <a:ext cx="411480" cy="1371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453649" y="2999300"/>
            <a:ext cx="27432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840767" y="2520285"/>
            <a:ext cx="274320" cy="1249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12167" y="2519101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8497" y="1077023"/>
            <a:ext cx="3696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Surface area of sphere = 616cm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226167" y="3455832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volume of sphere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313890" y="3464953"/>
                <a:ext cx="748923" cy="537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IN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sym typeface="Symbol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sym typeface="Symbol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 r</a:t>
                </a:r>
                <a:r>
                  <a:rPr lang="en-IN" b="1" baseline="30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3</a:t>
                </a:r>
                <a:endParaRPr lang="en-IN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90" y="3464953"/>
                <a:ext cx="748923" cy="537840"/>
              </a:xfrm>
              <a:prstGeom prst="rect">
                <a:avLst/>
              </a:prstGeom>
              <a:blipFill rotWithShape="1">
                <a:blip r:embed="rId3"/>
                <a:stretch>
                  <a:fillRect r="-1639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/>
          <p:cNvSpPr/>
          <p:nvPr/>
        </p:nvSpPr>
        <p:spPr>
          <a:xfrm>
            <a:off x="1339760" y="2204952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  <a:sym typeface="Symbol"/>
              </a:rPr>
              <a:t></a:t>
            </a:r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1339760" y="331807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  <a:sym typeface="Symbol"/>
              </a:rPr>
              <a:t></a:t>
            </a:r>
            <a:endParaRPr 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1339760" y="376003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  <a:sym typeface="Symbol"/>
              </a:rPr>
              <a:t></a:t>
            </a:r>
            <a:endParaRPr lang="en-US" sz="1600" dirty="0"/>
          </a:p>
        </p:txBody>
      </p:sp>
      <p:grpSp>
        <p:nvGrpSpPr>
          <p:cNvPr id="97" name="Group 96"/>
          <p:cNvGrpSpPr/>
          <p:nvPr/>
        </p:nvGrpSpPr>
        <p:grpSpPr>
          <a:xfrm>
            <a:off x="3402088" y="2114550"/>
            <a:ext cx="587331" cy="612068"/>
            <a:chOff x="1197566" y="3066514"/>
            <a:chExt cx="587331" cy="612068"/>
          </a:xfrm>
        </p:grpSpPr>
        <p:sp>
          <p:nvSpPr>
            <p:cNvPr id="98" name="TextBox 97"/>
            <p:cNvSpPr txBox="1"/>
            <p:nvPr/>
          </p:nvSpPr>
          <p:spPr>
            <a:xfrm>
              <a:off x="12586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1975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1311542" y="3373130"/>
              <a:ext cx="344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ounded Rectangle 92"/>
          <p:cNvSpPr/>
          <p:nvPr/>
        </p:nvSpPr>
        <p:spPr bwMode="auto">
          <a:xfrm>
            <a:off x="4589535" y="769215"/>
            <a:ext cx="1680682" cy="286024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53966" y="742950"/>
            <a:ext cx="184683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tabLst>
                <a:tab pos="317500" algn="l"/>
                <a:tab pos="62865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MT Extra"/>
              </a:rPr>
              <a:t>Hint :To find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MT Extra"/>
              </a:rPr>
              <a:t>r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sym typeface="MT Extra"/>
              </a:rPr>
              <a:t>.</a:t>
            </a:r>
            <a:endParaRPr lang="en-US" sz="1600" b="1" dirty="0">
              <a:solidFill>
                <a:prstClr val="black"/>
              </a:solidFill>
              <a:latin typeface="Bookman Old Style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326411" y="1849055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616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1360172" y="184905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  <a:sym typeface="Symbol"/>
              </a:rPr>
              <a:t></a:t>
            </a:r>
            <a:endParaRPr lang="en-US" sz="16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873706" y="1849055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 4</a:t>
            </a:r>
            <a:r>
              <a:rPr lang="en-US" sz="1600" b="1" dirty="0" smtClean="0">
                <a:latin typeface="Bookman Old Style"/>
              </a:rPr>
              <a:t></a:t>
            </a:r>
            <a:r>
              <a:rPr lang="en-US" sz="1600" b="1" dirty="0" smtClean="0">
                <a:latin typeface="Bookman Old Style" pitchFamily="18" charset="0"/>
              </a:rPr>
              <a:t>r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</a:p>
        </p:txBody>
      </p:sp>
      <p:sp>
        <p:nvSpPr>
          <p:cNvPr id="109" name="Rounded Rectangle 108"/>
          <p:cNvSpPr/>
          <p:nvPr/>
        </p:nvSpPr>
        <p:spPr>
          <a:xfrm flipV="1">
            <a:off x="1745172" y="3693945"/>
            <a:ext cx="143675" cy="161430"/>
          </a:xfrm>
          <a:prstGeom prst="round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648166" y="343014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sym typeface="Symbol"/>
              </a:rPr>
              <a:t>?</a:t>
            </a:r>
            <a:endParaRPr lang="en-US" sz="1600" dirty="0">
              <a:solidFill>
                <a:srgbClr val="00B0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27134" y="3558584"/>
            <a:ext cx="2772000" cy="54000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formula for finding surface area of sphere ?</a:t>
            </a:r>
            <a:endParaRPr lang="en-IN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322734" y="365445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4</a:t>
            </a:r>
            <a:r>
              <a:rPr lang="en-IN" b="1" dirty="0" smtClean="0">
                <a:solidFill>
                  <a:srgbClr val="FFFF00"/>
                </a:solidFill>
                <a:latin typeface="Comic Sans MS" pitchFamily="66" charset="0"/>
                <a:sym typeface="Symbol"/>
              </a:rPr>
              <a:t></a:t>
            </a:r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r</a:t>
            </a:r>
            <a:r>
              <a:rPr lang="en-IN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2</a:t>
            </a:r>
            <a:endParaRPr lang="en-IN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5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5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5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0" grpId="0" animBg="1"/>
      <p:bldP spid="80" grpId="1" animBg="1"/>
      <p:bldP spid="70" grpId="0" animBg="1"/>
      <p:bldP spid="70" grpId="1" animBg="1"/>
      <p:bldP spid="79" grpId="0" animBg="1"/>
      <p:bldP spid="79" grpId="1" animBg="1"/>
      <p:bldP spid="10" grpId="0" animBg="1"/>
      <p:bldP spid="10" grpId="1" animBg="1"/>
      <p:bldP spid="78" grpId="0" animBg="1"/>
      <p:bldP spid="78" grpId="1" animBg="1"/>
      <p:bldP spid="81" grpId="0" animBg="1"/>
      <p:bldP spid="81" grpId="1" animBg="1"/>
      <p:bldP spid="37" grpId="0"/>
      <p:bldP spid="38" grpId="0"/>
      <p:bldP spid="26" grpId="0"/>
      <p:bldP spid="40" grpId="0"/>
      <p:bldP spid="41" grpId="0"/>
      <p:bldP spid="82" grpId="0"/>
      <p:bldP spid="84" grpId="0"/>
      <p:bldP spid="85" grpId="0"/>
      <p:bldP spid="86" grpId="0"/>
      <p:bldP spid="87" grpId="0"/>
      <p:bldP spid="18" grpId="0"/>
      <p:bldP spid="88" grpId="0"/>
      <p:bldP spid="89" grpId="0"/>
      <p:bldP spid="56" grpId="0"/>
      <p:bldP spid="60" grpId="0"/>
      <p:bldP spid="63" grpId="0"/>
      <p:bldP spid="68" grpId="0" animBg="1"/>
      <p:bldP spid="68" grpId="1" animBg="1"/>
      <p:bldP spid="69" grpId="0"/>
      <p:bldP spid="69" grpId="1"/>
      <p:bldP spid="90" grpId="0"/>
      <p:bldP spid="91" grpId="0"/>
      <p:bldP spid="92" grpId="0"/>
      <p:bldP spid="93" grpId="0" animBg="1"/>
      <p:bldP spid="93" grpId="1" animBg="1"/>
      <p:bldP spid="94" grpId="0"/>
      <p:bldP spid="94" grpId="1"/>
      <p:bldP spid="95" grpId="0"/>
      <p:bldP spid="96" grpId="0"/>
      <p:bldP spid="105" grpId="0"/>
      <p:bldP spid="109" grpId="0" animBg="1"/>
      <p:bldP spid="109" grpId="1" animBg="1"/>
      <p:bldP spid="111" grpId="0"/>
      <p:bldP spid="111" grpId="1"/>
      <p:bldP spid="71" grpId="0" animBg="1"/>
      <p:bldP spid="71" grpId="1" animBg="1"/>
      <p:bldP spid="72" grpId="0"/>
      <p:bldP spid="7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793750" y="572770"/>
            <a:ext cx="1097280" cy="274320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500" y="285750"/>
            <a:ext cx="6869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Q. The surface area of sphere is 616 cm</a:t>
            </a:r>
            <a:r>
              <a:rPr lang="en-US" sz="1600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. What is its volume ?</a:t>
            </a:r>
          </a:p>
          <a:p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    (</a:t>
            </a:r>
            <a:r>
              <a:rPr lang="en-US" sz="1600" b="1" dirty="0" smtClean="0">
                <a:solidFill>
                  <a:srgbClr val="0000FF"/>
                </a:solidFill>
                <a:latin typeface="Bookman Old Style"/>
              </a:rPr>
              <a:t>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</a:rPr>
              <a:t>= 22/7)</a:t>
            </a:r>
            <a:endParaRPr lang="en-US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07915" y="1215047"/>
            <a:ext cx="147543" cy="18242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06030" y="1224700"/>
            <a:ext cx="156885" cy="177801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128121"/>
            <a:ext cx="2045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Volume of sphere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6495" y="1744793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7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3722255" y="1744793"/>
            <a:ext cx="585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7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4088015" y="1744793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7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2482827" y="2252233"/>
            <a:ext cx="1659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 </a:t>
            </a:r>
            <a:r>
              <a:rPr lang="en-US" sz="1600" b="1" dirty="0">
                <a:latin typeface="Bookman Old Style" pitchFamily="18" charset="0"/>
              </a:rPr>
              <a:t>× 22 × 7 × 7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3122907" y="261799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574267" y="2617993"/>
            <a:ext cx="14630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237256" y="243511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2482827" y="295275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4312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665707" y="32580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3</a:t>
            </a:r>
            <a:endParaRPr lang="en-US" sz="1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574267" y="3258073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37256" y="307519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237256" y="3528596"/>
            <a:ext cx="1797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 1437.33 cm</a:t>
            </a:r>
            <a:r>
              <a:rPr lang="en-US" sz="1600" b="1" baseline="30000" dirty="0" smtClean="0">
                <a:latin typeface="Bookman Old Style" pitchFamily="18" charset="0"/>
              </a:rPr>
              <a:t>3</a:t>
            </a:r>
            <a:endParaRPr lang="en-US" sz="1600" baseline="300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630815" y="1801943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385942" y="993198"/>
            <a:ext cx="829798" cy="591048"/>
            <a:chOff x="2343524" y="3981621"/>
            <a:chExt cx="829798" cy="591048"/>
          </a:xfrm>
        </p:grpSpPr>
        <p:sp>
          <p:nvSpPr>
            <p:cNvPr id="22" name="Rectangle 21"/>
            <p:cNvSpPr/>
            <p:nvPr/>
          </p:nvSpPr>
          <p:spPr>
            <a:xfrm>
              <a:off x="2692100" y="4111686"/>
              <a:ext cx="4812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/>
                </a:rPr>
                <a:t>r</a:t>
              </a:r>
              <a:r>
                <a:rPr lang="en-US" sz="1600" b="1" baseline="30000" dirty="0" smtClean="0">
                  <a:latin typeface="Bookman Old Style"/>
                </a:rPr>
                <a:t>3</a:t>
              </a:r>
              <a:endParaRPr lang="en-US" sz="1600" baseline="30000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2343524" y="3981621"/>
              <a:ext cx="618861" cy="591048"/>
              <a:chOff x="1197566" y="3066514"/>
              <a:chExt cx="618861" cy="59104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290159" y="3066514"/>
                <a:ext cx="5262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b="1" dirty="0" smtClean="0">
                    <a:solidFill>
                      <a:prstClr val="black"/>
                    </a:solidFill>
                    <a:latin typeface="Bookman Old Style" panose="02050604050505020204" pitchFamily="18" charset="0"/>
                  </a:rPr>
                  <a:t>4</a:t>
                </a:r>
                <a:endParaRPr lang="en-IN" sz="16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97566" y="3319008"/>
                <a:ext cx="5129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anose="02050604050505020204" pitchFamily="18" charset="0"/>
                  </a:rPr>
                  <a:t>3</a:t>
                </a:r>
                <a:endParaRPr lang="en-IN" sz="1600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1333298" y="3373130"/>
                <a:ext cx="25846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 26"/>
          <p:cNvSpPr/>
          <p:nvPr/>
        </p:nvSpPr>
        <p:spPr>
          <a:xfrm>
            <a:off x="2237256" y="111944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sp>
        <p:nvSpPr>
          <p:cNvPr id="28" name="Rectangle 27"/>
          <p:cNvSpPr/>
          <p:nvPr/>
        </p:nvSpPr>
        <p:spPr>
          <a:xfrm>
            <a:off x="2237256" y="173528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=</a:t>
            </a:r>
            <a:endParaRPr lang="en-US" sz="16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389656" y="1596751"/>
            <a:ext cx="618861" cy="591048"/>
            <a:chOff x="1197566" y="3066514"/>
            <a:chExt cx="618861" cy="591048"/>
          </a:xfrm>
        </p:grpSpPr>
        <p:sp>
          <p:nvSpPr>
            <p:cNvPr id="30" name="TextBox 29"/>
            <p:cNvSpPr txBox="1"/>
            <p:nvPr/>
          </p:nvSpPr>
          <p:spPr>
            <a:xfrm>
              <a:off x="129015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4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197566" y="331900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1333298" y="3373130"/>
              <a:ext cx="2584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2745383" y="1609327"/>
            <a:ext cx="771789" cy="612068"/>
            <a:chOff x="1013108" y="3066514"/>
            <a:chExt cx="771789" cy="612068"/>
          </a:xfrm>
        </p:grpSpPr>
        <p:sp>
          <p:nvSpPr>
            <p:cNvPr id="34" name="TextBox 33"/>
            <p:cNvSpPr txBox="1"/>
            <p:nvPr/>
          </p:nvSpPr>
          <p:spPr>
            <a:xfrm>
              <a:off x="1258629" y="3066514"/>
              <a:ext cx="5262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22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97566" y="3340028"/>
              <a:ext cx="5129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7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311542" y="3373130"/>
              <a:ext cx="3440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013108" y="3193948"/>
              <a:ext cx="2895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×</a:t>
              </a:r>
              <a:endParaRPr lang="en-IN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3099095" y="1932903"/>
            <a:ext cx="182880" cy="1828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777240"/>
            <a:ext cx="64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581790" y="838975"/>
            <a:ext cx="1048411" cy="331927"/>
          </a:xfrm>
          <a:prstGeom prst="round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652141" y="884560"/>
            <a:ext cx="932344" cy="250912"/>
          </a:xfrm>
          <a:prstGeom prst="round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02900" y="847090"/>
            <a:ext cx="10743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r = 7 cm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325788" y="4032250"/>
            <a:ext cx="4315026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9080" y="4044950"/>
            <a:ext cx="4389120" cy="3657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tx1"/>
                </a:solidFill>
                <a:latin typeface="Bookman Old Style" panose="02050604050505020204" pitchFamily="18" charset="0"/>
                <a:sym typeface="Symbol"/>
              </a:rPr>
              <a:t> Volume of the sphere is 1437.33 cm</a:t>
            </a:r>
            <a:r>
              <a:rPr lang="en-US" sz="1600" b="1" baseline="30000" dirty="0" smtClean="0">
                <a:solidFill>
                  <a:schemeClr val="tx1"/>
                </a:solidFill>
                <a:latin typeface="Bookman Old Style" panose="02050604050505020204" pitchFamily="18" charset="0"/>
                <a:sym typeface="Symbol"/>
              </a:rPr>
              <a:t>3</a:t>
            </a:r>
            <a:endParaRPr lang="en-US" sz="1600" b="1" baseline="300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5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5" grpId="0" animBg="1"/>
      <p:bldP spid="5" grpId="1" animBg="1"/>
      <p:bldP spid="6" grpId="0" animBg="1"/>
      <p:bldP spid="6" grpId="1" animBg="1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8" grpId="0"/>
      <p:bldP spid="19" grpId="0"/>
      <p:bldP spid="27" grpId="0"/>
      <p:bldP spid="28" grpId="0"/>
      <p:bldP spid="41" grpId="0" animBg="1"/>
      <p:bldP spid="43" grpId="0" animBg="1"/>
      <p:bldP spid="43" grpId="1" animBg="1"/>
      <p:bldP spid="42" grpId="0"/>
      <p:bldP spid="44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1701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156614" y="2343362"/>
            <a:ext cx="453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591" indent="-342591">
              <a:buFont typeface="Wingdings" pitchFamily="2" charset="2"/>
              <a:buChar char="Ø"/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Cylinder has radius ‘r’ and height ‘h’.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6614" y="1049160"/>
            <a:ext cx="5120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591" indent="-342591">
              <a:buFont typeface="Wingdings" pitchFamily="2" charset="2"/>
              <a:buChar char="Ø"/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The right circular cylinder has three faces.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963170" y="2689558"/>
            <a:ext cx="3688716" cy="854352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262" tIns="45627" rIns="91262" bIns="45627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998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1419" y="2775414"/>
            <a:ext cx="3667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kern="0" dirty="0">
                <a:solidFill>
                  <a:prstClr val="white"/>
                </a:solidFill>
                <a:latin typeface="Bookman Old Style" pitchFamily="18" charset="0"/>
              </a:rPr>
              <a:t>Let us </a:t>
            </a:r>
            <a:r>
              <a:rPr lang="en-US" b="1" kern="0" dirty="0" smtClean="0">
                <a:solidFill>
                  <a:prstClr val="white"/>
                </a:solidFill>
                <a:latin typeface="Bookman Old Style" pitchFamily="18" charset="0"/>
              </a:rPr>
              <a:t>see </a:t>
            </a:r>
            <a:r>
              <a:rPr lang="en-US" b="1" kern="0" dirty="0">
                <a:solidFill>
                  <a:prstClr val="white"/>
                </a:solidFill>
                <a:latin typeface="Bookman Old Style" pitchFamily="18" charset="0"/>
              </a:rPr>
              <a:t>geometrical figure</a:t>
            </a:r>
          </a:p>
          <a:p>
            <a:pPr algn="ctr"/>
            <a:r>
              <a:rPr lang="en-US" b="1" kern="0" dirty="0">
                <a:solidFill>
                  <a:prstClr val="white"/>
                </a:solidFill>
                <a:latin typeface="Bookman Old Style" pitchFamily="18" charset="0"/>
              </a:rPr>
              <a:t>of right circular cylinder</a:t>
            </a:r>
            <a:endParaRPr lang="en-IN" b="1" kern="0" dirty="0">
              <a:solidFill>
                <a:prstClr val="white"/>
              </a:solidFill>
              <a:latin typeface="Bookman Old Style" pitchFamily="18" charset="0"/>
            </a:endParaRPr>
          </a:p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12041" y="1300134"/>
            <a:ext cx="3045180" cy="3022387"/>
          </a:xfrm>
          <a:prstGeom prst="rect">
            <a:avLst/>
          </a:prstGeom>
          <a:solidFill>
            <a:srgbClr val="FF66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prstClr val="white"/>
              </a:solidFill>
            </a:endParaRPr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5418818" y="3777080"/>
            <a:ext cx="3038417" cy="1050865"/>
          </a:xfrm>
          <a:custGeom>
            <a:avLst/>
            <a:gdLst>
              <a:gd name="connsiteX0" fmla="*/ 0 w 2988733"/>
              <a:gd name="connsiteY0" fmla="*/ 532210 h 1064419"/>
              <a:gd name="connsiteX1" fmla="*/ 1494367 w 2988733"/>
              <a:gd name="connsiteY1" fmla="*/ 0 h 1064419"/>
              <a:gd name="connsiteX2" fmla="*/ 2988734 w 2988733"/>
              <a:gd name="connsiteY2" fmla="*/ 532210 h 1064419"/>
              <a:gd name="connsiteX3" fmla="*/ 1494367 w 2988733"/>
              <a:gd name="connsiteY3" fmla="*/ 1064420 h 1064419"/>
              <a:gd name="connsiteX4" fmla="*/ 0 w 2988733"/>
              <a:gd name="connsiteY4" fmla="*/ 532210 h 1064419"/>
              <a:gd name="connsiteX0" fmla="*/ 0 w 2988734"/>
              <a:gd name="connsiteY0" fmla="*/ 532210 h 1064420"/>
              <a:gd name="connsiteX1" fmla="*/ 1494367 w 2988734"/>
              <a:gd name="connsiteY1" fmla="*/ 0 h 1064420"/>
              <a:gd name="connsiteX2" fmla="*/ 2988734 w 2988734"/>
              <a:gd name="connsiteY2" fmla="*/ 532210 h 1064420"/>
              <a:gd name="connsiteX3" fmla="*/ 1494367 w 2988734"/>
              <a:gd name="connsiteY3" fmla="*/ 1064420 h 1064420"/>
              <a:gd name="connsiteX4" fmla="*/ 0 w 2988734"/>
              <a:gd name="connsiteY4" fmla="*/ 532210 h 1064420"/>
              <a:gd name="connsiteX0" fmla="*/ 0 w 2988734"/>
              <a:gd name="connsiteY0" fmla="*/ 532475 h 1064685"/>
              <a:gd name="connsiteX1" fmla="*/ 1494367 w 2988734"/>
              <a:gd name="connsiteY1" fmla="*/ 265 h 1064685"/>
              <a:gd name="connsiteX2" fmla="*/ 2988734 w 2988734"/>
              <a:gd name="connsiteY2" fmla="*/ 532475 h 1064685"/>
              <a:gd name="connsiteX3" fmla="*/ 1494367 w 2988734"/>
              <a:gd name="connsiteY3" fmla="*/ 1064685 h 1064685"/>
              <a:gd name="connsiteX4" fmla="*/ 0 w 2988734"/>
              <a:gd name="connsiteY4" fmla="*/ 532475 h 1064685"/>
              <a:gd name="connsiteX0" fmla="*/ 2795 w 2992150"/>
              <a:gd name="connsiteY0" fmla="*/ 532222 h 1064432"/>
              <a:gd name="connsiteX1" fmla="*/ 1497162 w 2992150"/>
              <a:gd name="connsiteY1" fmla="*/ 12 h 1064432"/>
              <a:gd name="connsiteX2" fmla="*/ 2991529 w 2992150"/>
              <a:gd name="connsiteY2" fmla="*/ 532222 h 1064432"/>
              <a:gd name="connsiteX3" fmla="*/ 1497162 w 2992150"/>
              <a:gd name="connsiteY3" fmla="*/ 1064432 h 1064432"/>
              <a:gd name="connsiteX4" fmla="*/ 2795 w 2992150"/>
              <a:gd name="connsiteY4" fmla="*/ 532222 h 1064432"/>
              <a:gd name="connsiteX0" fmla="*/ 2795 w 2992150"/>
              <a:gd name="connsiteY0" fmla="*/ 532222 h 1064552"/>
              <a:gd name="connsiteX1" fmla="*/ 1497162 w 2992150"/>
              <a:gd name="connsiteY1" fmla="*/ 12 h 1064552"/>
              <a:gd name="connsiteX2" fmla="*/ 2991529 w 2992150"/>
              <a:gd name="connsiteY2" fmla="*/ 532222 h 1064552"/>
              <a:gd name="connsiteX3" fmla="*/ 1497162 w 2992150"/>
              <a:gd name="connsiteY3" fmla="*/ 1064432 h 1064552"/>
              <a:gd name="connsiteX4" fmla="*/ 2795 w 2992150"/>
              <a:gd name="connsiteY4" fmla="*/ 532222 h 1064552"/>
              <a:gd name="connsiteX0" fmla="*/ 2629 w 2991984"/>
              <a:gd name="connsiteY0" fmla="*/ 532218 h 1051813"/>
              <a:gd name="connsiteX1" fmla="*/ 1496996 w 2991984"/>
              <a:gd name="connsiteY1" fmla="*/ 8 h 1051813"/>
              <a:gd name="connsiteX2" fmla="*/ 2991363 w 2991984"/>
              <a:gd name="connsiteY2" fmla="*/ 532218 h 1051813"/>
              <a:gd name="connsiteX3" fmla="*/ 1493821 w 2991984"/>
              <a:gd name="connsiteY3" fmla="*/ 1051728 h 1051813"/>
              <a:gd name="connsiteX4" fmla="*/ 2629 w 2991984"/>
              <a:gd name="connsiteY4" fmla="*/ 532218 h 1051813"/>
              <a:gd name="connsiteX0" fmla="*/ 429 w 2989784"/>
              <a:gd name="connsiteY0" fmla="*/ 532219 h 1051837"/>
              <a:gd name="connsiteX1" fmla="*/ 1494796 w 2989784"/>
              <a:gd name="connsiteY1" fmla="*/ 9 h 1051837"/>
              <a:gd name="connsiteX2" fmla="*/ 2989163 w 2989784"/>
              <a:gd name="connsiteY2" fmla="*/ 532219 h 1051837"/>
              <a:gd name="connsiteX3" fmla="*/ 1491621 w 2989784"/>
              <a:gd name="connsiteY3" fmla="*/ 1051729 h 1051837"/>
              <a:gd name="connsiteX4" fmla="*/ 429 w 2989784"/>
              <a:gd name="connsiteY4" fmla="*/ 532219 h 1051837"/>
              <a:gd name="connsiteX0" fmla="*/ 1028 w 2990383"/>
              <a:gd name="connsiteY0" fmla="*/ 532220 h 1051846"/>
              <a:gd name="connsiteX1" fmla="*/ 1495395 w 2990383"/>
              <a:gd name="connsiteY1" fmla="*/ 10 h 1051846"/>
              <a:gd name="connsiteX2" fmla="*/ 2989762 w 2990383"/>
              <a:gd name="connsiteY2" fmla="*/ 532220 h 1051846"/>
              <a:gd name="connsiteX3" fmla="*/ 1492220 w 2990383"/>
              <a:gd name="connsiteY3" fmla="*/ 1051730 h 1051846"/>
              <a:gd name="connsiteX4" fmla="*/ 1028 w 2990383"/>
              <a:gd name="connsiteY4" fmla="*/ 532220 h 10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383" h="1051846">
                <a:moveTo>
                  <a:pt x="1028" y="532220"/>
                </a:moveTo>
                <a:cubicBezTo>
                  <a:pt x="26957" y="261671"/>
                  <a:pt x="-135259" y="-1895"/>
                  <a:pt x="1495395" y="10"/>
                </a:cubicBezTo>
                <a:cubicBezTo>
                  <a:pt x="3126049" y="1915"/>
                  <a:pt x="2982618" y="183520"/>
                  <a:pt x="2989762" y="532220"/>
                </a:cubicBezTo>
                <a:cubicBezTo>
                  <a:pt x="2989762" y="826151"/>
                  <a:pt x="2546136" y="1045380"/>
                  <a:pt x="1492220" y="1051730"/>
                </a:cubicBezTo>
                <a:cubicBezTo>
                  <a:pt x="438304" y="1058080"/>
                  <a:pt x="-24901" y="802769"/>
                  <a:pt x="1028" y="532220"/>
                </a:cubicBezTo>
                <a:close/>
              </a:path>
            </a:pathLst>
          </a:custGeom>
          <a:solidFill>
            <a:srgbClr val="FF6600"/>
          </a:solid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5" name="Oval 4"/>
          <p:cNvSpPr>
            <a:spLocks noChangeArrowheads="1"/>
          </p:cNvSpPr>
          <p:nvPr/>
        </p:nvSpPr>
        <p:spPr bwMode="auto">
          <a:xfrm>
            <a:off x="5423904" y="3901228"/>
            <a:ext cx="3028655" cy="909326"/>
          </a:xfrm>
          <a:prstGeom prst="ellips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5" name="Oval 3"/>
          <p:cNvSpPr>
            <a:spLocks noChangeArrowheads="1"/>
          </p:cNvSpPr>
          <p:nvPr/>
        </p:nvSpPr>
        <p:spPr bwMode="auto">
          <a:xfrm>
            <a:off x="5412041" y="836744"/>
            <a:ext cx="3045180" cy="984669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87922" y="2626822"/>
            <a:ext cx="33695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42" name="Oval 3"/>
          <p:cNvSpPr>
            <a:spLocks noChangeArrowheads="1"/>
          </p:cNvSpPr>
          <p:nvPr/>
        </p:nvSpPr>
        <p:spPr bwMode="auto">
          <a:xfrm>
            <a:off x="5426634" y="831236"/>
            <a:ext cx="3045180" cy="984669"/>
          </a:xfrm>
          <a:prstGeom prst="ellipse">
            <a:avLst/>
          </a:prstGeom>
          <a:solidFill>
            <a:srgbClr val="FF6600"/>
          </a:solidFill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12424" y="1122765"/>
            <a:ext cx="33695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44" name="Oval 3"/>
          <p:cNvSpPr>
            <a:spLocks noChangeArrowheads="1"/>
          </p:cNvSpPr>
          <p:nvPr/>
        </p:nvSpPr>
        <p:spPr bwMode="auto">
          <a:xfrm>
            <a:off x="5417119" y="3897850"/>
            <a:ext cx="3045180" cy="909326"/>
          </a:xfrm>
          <a:prstGeom prst="ellipse">
            <a:avLst/>
          </a:prstGeom>
          <a:solidFill>
            <a:srgbClr val="FF6600"/>
          </a:solidFill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02908" y="4174568"/>
            <a:ext cx="33695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3265" y="1462423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493" indent="-285493">
              <a:buFont typeface="Wingdings" pitchFamily="2" charset="2"/>
              <a:buChar char="v"/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Two circular faces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13265" y="1898913"/>
            <a:ext cx="2193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493" indent="-285493">
              <a:buFont typeface="Wingdings" pitchFamily="2" charset="2"/>
              <a:buChar char="v"/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One curved face</a:t>
            </a:r>
          </a:p>
        </p:txBody>
      </p:sp>
      <p:sp>
        <p:nvSpPr>
          <p:cNvPr id="59" name="Rounded Rectangle 58"/>
          <p:cNvSpPr/>
          <p:nvPr/>
        </p:nvSpPr>
        <p:spPr bwMode="auto">
          <a:xfrm>
            <a:off x="1395416" y="2740757"/>
            <a:ext cx="3791223" cy="88608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262" tIns="45627" rIns="91262" bIns="45627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98" b="1" kern="0" dirty="0" smtClean="0">
                <a:solidFill>
                  <a:prstClr val="white"/>
                </a:solidFill>
                <a:latin typeface="Bookman Old Style" pitchFamily="18" charset="0"/>
              </a:rPr>
              <a:t>  </a:t>
            </a:r>
            <a:endParaRPr lang="en-US" sz="1998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20067" y="2807330"/>
            <a:ext cx="3839513" cy="70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A cylinder has two circular</a:t>
            </a:r>
            <a:r>
              <a:rPr lang="en-US" sz="1998" dirty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faces of same radii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7061325" y="4313603"/>
            <a:ext cx="1383769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H="1" flipV="1">
            <a:off x="6989573" y="1331004"/>
            <a:ext cx="0" cy="3014729"/>
          </a:xfrm>
          <a:prstGeom prst="line">
            <a:avLst/>
          </a:prstGeom>
          <a:noFill/>
          <a:ln w="57150">
            <a:solidFill>
              <a:srgbClr val="000000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6987528" y="1341239"/>
            <a:ext cx="1467079" cy="0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008144" y="4053000"/>
            <a:ext cx="235532" cy="278080"/>
          </a:xfrm>
          <a:custGeom>
            <a:avLst/>
            <a:gdLst>
              <a:gd name="T0" fmla="*/ 0 w 155"/>
              <a:gd name="T1" fmla="*/ 0 h 183"/>
              <a:gd name="T2" fmla="*/ 390625806 w 155"/>
              <a:gd name="T3" fmla="*/ 0 h 183"/>
              <a:gd name="T4" fmla="*/ 390625806 w 155"/>
              <a:gd name="T5" fmla="*/ 461190181 h 18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5" h="183">
                <a:moveTo>
                  <a:pt x="0" y="0"/>
                </a:moveTo>
                <a:lnTo>
                  <a:pt x="155" y="0"/>
                </a:lnTo>
                <a:lnTo>
                  <a:pt x="155" y="183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535523" y="2740121"/>
            <a:ext cx="404201" cy="36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593648" y="4217023"/>
            <a:ext cx="404201" cy="36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47634" y="2665233"/>
            <a:ext cx="33695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3" name="Oval 14"/>
          <p:cNvSpPr>
            <a:spLocks noChangeArrowheads="1"/>
          </p:cNvSpPr>
          <p:nvPr/>
        </p:nvSpPr>
        <p:spPr bwMode="auto">
          <a:xfrm flipH="1" flipV="1">
            <a:off x="6963159" y="4286618"/>
            <a:ext cx="85272" cy="71807"/>
          </a:xfrm>
          <a:prstGeom prst="ellipse">
            <a:avLst/>
          </a:prstGeom>
          <a:solidFill>
            <a:srgbClr val="000000"/>
          </a:solidFill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 flipH="1" flipV="1">
            <a:off x="6963158" y="1306346"/>
            <a:ext cx="82296" cy="73152"/>
          </a:xfrm>
          <a:prstGeom prst="ellipse">
            <a:avLst/>
          </a:prstGeom>
          <a:solidFill>
            <a:srgbClr val="000000"/>
          </a:solidFill>
          <a:ln w="5715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2" name="Text Box 12"/>
          <p:cNvSpPr txBox="1">
            <a:spLocks noChangeArrowheads="1"/>
          </p:cNvSpPr>
          <p:nvPr/>
        </p:nvSpPr>
        <p:spPr bwMode="auto">
          <a:xfrm>
            <a:off x="7593648" y="980513"/>
            <a:ext cx="404201" cy="36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1064487" y="2876555"/>
            <a:ext cx="4167289" cy="111457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262" tIns="45627" rIns="91262" bIns="45627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998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09600" y="2911907"/>
            <a:ext cx="5030870" cy="1014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Distance between </a:t>
            </a:r>
            <a:r>
              <a:rPr lang="en-US" sz="1998" b="1" kern="0" dirty="0" smtClean="0">
                <a:solidFill>
                  <a:prstClr val="white"/>
                </a:solidFill>
                <a:latin typeface="Bookman Old Style" pitchFamily="18" charset="0"/>
              </a:rPr>
              <a:t>the centers </a:t>
            </a:r>
          </a:p>
          <a:p>
            <a:pPr algn="ctr"/>
            <a:r>
              <a:rPr lang="en-US" sz="1998" b="1" kern="0" dirty="0" smtClean="0">
                <a:solidFill>
                  <a:prstClr val="white"/>
                </a:solidFill>
                <a:latin typeface="Bookman Old Style" pitchFamily="18" charset="0"/>
              </a:rPr>
              <a:t>of </a:t>
            </a:r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the </a:t>
            </a:r>
            <a:r>
              <a:rPr lang="en-US" sz="1998" b="1" kern="0" dirty="0" smtClean="0">
                <a:solidFill>
                  <a:prstClr val="white"/>
                </a:solidFill>
                <a:latin typeface="Bookman Old Style" pitchFamily="18" charset="0"/>
              </a:rPr>
              <a:t>circular faces is the </a:t>
            </a:r>
          </a:p>
          <a:p>
            <a:pPr algn="ctr"/>
            <a:r>
              <a:rPr lang="en-US" sz="1998" b="1" kern="0" dirty="0" smtClean="0">
                <a:solidFill>
                  <a:prstClr val="white"/>
                </a:solidFill>
                <a:latin typeface="Bookman Old Style" pitchFamily="18" charset="0"/>
              </a:rPr>
              <a:t>height </a:t>
            </a:r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of </a:t>
            </a:r>
            <a:r>
              <a:rPr lang="en-US" sz="1998" b="1" kern="0" dirty="0" smtClean="0">
                <a:solidFill>
                  <a:prstClr val="white"/>
                </a:solidFill>
                <a:latin typeface="Bookman Old Style" pitchFamily="18" charset="0"/>
              </a:rPr>
              <a:t>the </a:t>
            </a:r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cylinder</a:t>
            </a:r>
          </a:p>
        </p:txBody>
      </p:sp>
      <p:sp>
        <p:nvSpPr>
          <p:cNvPr id="65" name="Rounded Rectangle 64"/>
          <p:cNvSpPr/>
          <p:nvPr/>
        </p:nvSpPr>
        <p:spPr bwMode="auto">
          <a:xfrm>
            <a:off x="1860552" y="3181360"/>
            <a:ext cx="3220302" cy="829243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262" tIns="45627" rIns="91262" bIns="45627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998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93638" y="3195775"/>
            <a:ext cx="3249608" cy="707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Height is the </a:t>
            </a:r>
          </a:p>
          <a:p>
            <a:pPr algn="ctr"/>
            <a:r>
              <a:rPr lang="en-US" sz="1998" b="1" kern="0" dirty="0">
                <a:solidFill>
                  <a:prstClr val="white"/>
                </a:solidFill>
                <a:latin typeface="Bookman Old Style" pitchFamily="18" charset="0"/>
              </a:rPr>
              <a:t>perpendicular distance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2743200" y="271151"/>
            <a:ext cx="4275474" cy="438567"/>
            <a:chOff x="3191256" y="301295"/>
            <a:chExt cx="4275474" cy="438567"/>
          </a:xfrm>
        </p:grpSpPr>
        <p:sp>
          <p:nvSpPr>
            <p:cNvPr id="70" name="Rectangle 14"/>
            <p:cNvSpPr>
              <a:spLocks noChangeArrowheads="1"/>
            </p:cNvSpPr>
            <p:nvPr/>
          </p:nvSpPr>
          <p:spPr bwMode="auto">
            <a:xfrm>
              <a:off x="3215920" y="301295"/>
              <a:ext cx="3959305" cy="438567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71" name="Rectangle 2"/>
            <p:cNvSpPr>
              <a:spLocks noChangeArrowheads="1"/>
            </p:cNvSpPr>
            <p:nvPr/>
          </p:nvSpPr>
          <p:spPr bwMode="auto">
            <a:xfrm>
              <a:off x="3191256" y="312919"/>
              <a:ext cx="4275474" cy="40011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RIGHT CIRCULAR CYLINDER</a:t>
              </a:r>
              <a:endParaRPr lang="en-US" sz="2000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02525" y="841641"/>
            <a:ext cx="3052080" cy="4011346"/>
            <a:chOff x="5402525" y="841641"/>
            <a:chExt cx="3052080" cy="4011346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3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IN" sz="1798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798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6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571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798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30" name="Arc 29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Arc 72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ln w="571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75" name="Freeform 10"/>
          <p:cNvSpPr>
            <a:spLocks/>
          </p:cNvSpPr>
          <p:nvPr/>
        </p:nvSpPr>
        <p:spPr bwMode="auto">
          <a:xfrm rot="5400000">
            <a:off x="7003109" y="1312226"/>
            <a:ext cx="235532" cy="278080"/>
          </a:xfrm>
          <a:custGeom>
            <a:avLst/>
            <a:gdLst>
              <a:gd name="T0" fmla="*/ 0 w 155"/>
              <a:gd name="T1" fmla="*/ 0 h 183"/>
              <a:gd name="T2" fmla="*/ 390625806 w 155"/>
              <a:gd name="T3" fmla="*/ 0 h 183"/>
              <a:gd name="T4" fmla="*/ 390625806 w 155"/>
              <a:gd name="T5" fmla="*/ 461190181 h 18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5" h="183">
                <a:moveTo>
                  <a:pt x="0" y="0"/>
                </a:moveTo>
                <a:lnTo>
                  <a:pt x="155" y="0"/>
                </a:lnTo>
                <a:lnTo>
                  <a:pt x="155" y="183"/>
                </a:lnTo>
              </a:path>
            </a:pathLst>
          </a:custGeom>
          <a:noFill/>
          <a:ln w="38100" cmpd="sng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 flipH="1" flipV="1">
            <a:off x="6961702" y="1308399"/>
            <a:ext cx="82296" cy="73152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7" name="Oval 14"/>
          <p:cNvSpPr>
            <a:spLocks noChangeArrowheads="1"/>
          </p:cNvSpPr>
          <p:nvPr/>
        </p:nvSpPr>
        <p:spPr bwMode="auto">
          <a:xfrm flipH="1" flipV="1">
            <a:off x="6962780" y="4286264"/>
            <a:ext cx="85272" cy="71807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37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40" grpId="0"/>
      <p:bldP spid="16" grpId="0" build="allAtOnce" animBg="1"/>
      <p:bldP spid="16" grpId="1" build="allAtOnce" animBg="1"/>
      <p:bldP spid="17" grpId="0"/>
      <p:bldP spid="17" grpId="1"/>
      <p:bldP spid="29" grpId="0" animBg="1"/>
      <p:bldP spid="29" grpId="1" animBg="1"/>
      <p:bldP spid="34" grpId="0" animBg="1"/>
      <p:bldP spid="34" grpId="1" animBg="1"/>
      <p:bldP spid="35" grpId="0" animBg="1"/>
      <p:bldP spid="35" grpId="1" animBg="1"/>
      <p:bldP spid="25" grpId="0" animBg="1"/>
      <p:bldP spid="38" grpId="0"/>
      <p:bldP spid="38" grpId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49" grpId="0"/>
      <p:bldP spid="57" grpId="0"/>
      <p:bldP spid="59" grpId="0" build="allAtOnce" animBg="1"/>
      <p:bldP spid="59" grpId="1" build="allAtOnce" animBg="1"/>
      <p:bldP spid="60" grpId="0"/>
      <p:bldP spid="60" grpId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56" grpId="0"/>
      <p:bldP spid="56" grpId="1"/>
      <p:bldP spid="13" grpId="0" animBg="1"/>
      <p:bldP spid="14" grpId="0" animBg="1"/>
      <p:bldP spid="62" grpId="0"/>
      <p:bldP spid="63" grpId="0" build="allAtOnce" animBg="1"/>
      <p:bldP spid="63" grpId="1" build="allAtOnce" animBg="1"/>
      <p:bldP spid="64" grpId="0"/>
      <p:bldP spid="64" grpId="1"/>
      <p:bldP spid="65" grpId="0" build="allAtOnce" animBg="1"/>
      <p:bldP spid="65" grpId="1" build="allAtOnce" animBg="1"/>
      <p:bldP spid="68" grpId="0"/>
      <p:bldP spid="68" grpId="1"/>
      <p:bldP spid="75" grpId="0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1" descr="D:\old data\09-04-2014\ankur\png\01\010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6" y="374657"/>
            <a:ext cx="5501735" cy="26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10" descr="D:\old data\09-04-2014\ankur\png\01\010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2" y="809625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" descr="D:\old data\09-04-2014\ankur\png\01\010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2" y="765177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8" descr="D:\old data\09-04-2014\ankur\png\01\0100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2" y="701676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7" descr="D:\old data\09-04-2014\ankur\png\01\010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2" y="638175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D:\old data\09-04-2014\ankur\png\01\0100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2" y="596901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5" descr="D:\old data\09-04-2014\ankur\png\01\0100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2" y="590550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D:\old data\09-04-2014\ankur\png\01\010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2" y="590550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3" descr="D:\old data\09-04-2014\ankur\png\01\01000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2" y="590552"/>
            <a:ext cx="5501735" cy="21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D:\old data\09-04-2014\ankur\png\01\0100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52" y="568336"/>
            <a:ext cx="5501735" cy="20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D:\old data\09-04-2014\ankur\png\01\0100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3" descr="D:\old data\09-04-2014\ankur\png\01\01000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D:\old data\09-04-2014\ankur\png\01\010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5" descr="D:\old data\09-04-2014\ankur\png\01\0100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D:\old data\09-04-2014\ankur\png\01\01000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7" descr="D:\old data\09-04-2014\ankur\png\01\01000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D:\old data\09-04-2014\ankur\png\01\0100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" descr="D:\old data\09-04-2014\ankur\png\01\01000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D:\old data\09-04-2014\ankur\png\01\0100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1" descr="D:\old data\09-04-2014\ankur\png\01\0100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6" y="394955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39" descr="\\server\D\09-04-2014\ankur\png\010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0" descr="\\server\D\09-04-2014\ankur\png\01000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1" descr="\\server\D\09-04-2014\ankur\png\01000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2" descr="\\server\D\09-04-2014\ankur\png\01000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3" descr="\\server\D\09-04-2014\ankur\png\010005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4" descr="\\server\D\09-04-2014\ankur\png\01000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5" descr="\\server\D\09-04-2014\ankur\png\010007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6" descr="\\server\D\09-04-2014\ankur\png\010008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7" descr="\\server\D\09-04-2014\ankur\png\010009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8" descr="\\server\D\09-04-2014\ankur\png\010010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9" descr="\\server\D\09-04-2014\ankur\png\010011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0" descr="\\server\D\09-04-2014\ankur\png\010012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51" descr="\\server\D\09-04-2014\ankur\png\010013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2" descr="\\server\D\09-04-2014\ankur\png\01001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3" descr="\\server\D\09-04-2014\ankur\png\010015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54" descr="\\server\D\09-04-2014\ankur\png\0100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55" descr="\\server\D\09-04-2014\ankur\png\010017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56" descr="\\server\D\09-04-2014\ankur\png\010018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57" descr="\\server\D\09-04-2014\ankur\png\010019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8" descr="\\server\D\09-04-2014\ankur\png\010020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9" descr="\\server\D\09-04-2014\ankur\png\010021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0" descr="\\server\D\09-04-2014\ankur\png\010022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1" descr="\\server\D\09-04-2014\ankur\png\010023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2" descr="\\server\D\09-04-2014\ankur\png\0100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3" descr="\\server\D\09-04-2014\ankur\png\010025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4" descr="\\server\D\09-04-2014\ankur\png\01002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3700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5" descr="\\server\D\09-04-2014\ankur\png\010027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232" y="390525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752600" y="155618"/>
            <a:ext cx="4992072" cy="400999"/>
            <a:chOff x="1752600" y="155616"/>
            <a:chExt cx="4992072" cy="400999"/>
          </a:xfrm>
        </p:grpSpPr>
        <p:sp>
          <p:nvSpPr>
            <p:cNvPr id="115" name="Rectangle 14"/>
            <p:cNvSpPr>
              <a:spLocks noChangeArrowheads="1"/>
            </p:cNvSpPr>
            <p:nvPr/>
          </p:nvSpPr>
          <p:spPr bwMode="auto">
            <a:xfrm>
              <a:off x="1767421" y="155616"/>
              <a:ext cx="4964423" cy="400999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52600" y="171450"/>
              <a:ext cx="4992072" cy="369332"/>
            </a:xfrm>
            <a:prstGeom prst="rect">
              <a:avLst/>
            </a:prstGeom>
            <a:noFill/>
            <a:ln w="44450" cmpd="dbl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CURVED SURFACE AREA OF CYLINDER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730976" y="1460075"/>
            <a:ext cx="2874507" cy="1136032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274" y="1531926"/>
            <a:ext cx="2855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Let us take a 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rectangular-sheet of 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length </a:t>
            </a:r>
            <a:r>
              <a:rPr lang="en-US" b="1" i="1" dirty="0" smtClean="0">
                <a:solidFill>
                  <a:prstClr val="white"/>
                </a:solidFill>
                <a:latin typeface="Bookman Old Style" pitchFamily="18" charset="0"/>
              </a:rPr>
              <a:t>l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 and breadth </a:t>
            </a:r>
            <a:r>
              <a:rPr lang="en-US" b="1" i="1" dirty="0" smtClean="0">
                <a:solidFill>
                  <a:prstClr val="white"/>
                </a:solidFill>
                <a:latin typeface="Bookman Old Style" pitchFamily="18" charset="0"/>
              </a:rPr>
              <a:t>b</a:t>
            </a:r>
            <a:endParaRPr lang="en-US" b="1" i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59702" y="16770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 Antiqua" pitchFamily="18" charset="0"/>
              </a:rPr>
              <a:t>b</a:t>
            </a:r>
            <a:endParaRPr lang="en-US" b="1" i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2010" y="296441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 Antiqua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186198" y="2414696"/>
            <a:ext cx="3110935" cy="667300"/>
          </a:xfrm>
          <a:prstGeom prst="wedgeRoundRectCallout">
            <a:avLst>
              <a:gd name="adj1" fmla="val 58767"/>
              <a:gd name="adj2" fmla="val -48728"/>
              <a:gd name="adj3" fmla="val 16667"/>
            </a:avLst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6347" y="2506777"/>
            <a:ext cx="31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Area of this sheet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= </a:t>
            </a:r>
            <a:r>
              <a:rPr lang="en-US" b="1" i="1" dirty="0" smtClean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</a:rPr>
              <a:t> × </a:t>
            </a:r>
            <a:r>
              <a:rPr lang="en-US" b="1" i="1" dirty="0" smtClean="0">
                <a:solidFill>
                  <a:srgbClr val="FFFF00"/>
                </a:solidFill>
                <a:latin typeface="Bookman Old Style" pitchFamily="18" charset="0"/>
              </a:rPr>
              <a:t>b</a:t>
            </a:r>
            <a:endParaRPr lang="en-US" b="1" i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10330" y="1428760"/>
            <a:ext cx="2263863" cy="1091705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7199" y="1506145"/>
            <a:ext cx="2258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Let us fold the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sheet to form an 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Bookman Old Style" pitchFamily="18" charset="0"/>
              </a:rPr>
              <a:t>o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pen cylinder</a:t>
            </a:r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00953" y="1809750"/>
            <a:ext cx="4218649" cy="1076674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739" y="195850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Now, we understand that, 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704067" y="1328168"/>
            <a:ext cx="2821004" cy="1066489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27258" y="1428750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Let the radius of the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cylinder be ‘r’ and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height be ‘</a:t>
            </a:r>
            <a:r>
              <a:rPr lang="en-US" b="1" i="1" dirty="0" smtClean="0">
                <a:solidFill>
                  <a:prstClr val="white"/>
                </a:solidFill>
                <a:latin typeface="Bookman Old Style" pitchFamily="18" charset="0"/>
              </a:rPr>
              <a:t>h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’</a:t>
            </a:r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7096128" y="847952"/>
            <a:ext cx="0" cy="1767171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8724898" y="852488"/>
            <a:ext cx="14290" cy="1748121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907952" y="826118"/>
            <a:ext cx="3130651" cy="1136032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87179" y="897969"/>
            <a:ext cx="3015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Let us first understand</a:t>
            </a:r>
          </a:p>
          <a:p>
            <a:pPr algn="ctr"/>
            <a:r>
              <a:rPr lang="en-US" b="1" dirty="0">
                <a:solidFill>
                  <a:prstClr val="white"/>
                </a:solidFill>
                <a:latin typeface="Bookman Old Style" pitchFamily="18" charset="0"/>
              </a:rPr>
              <a:t>f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ormula for curved 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surface area of cylinder</a:t>
            </a:r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98917" y="3688245"/>
            <a:ext cx="4628570" cy="1219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 flipV="1">
            <a:off x="305165" y="3763191"/>
            <a:ext cx="1889308" cy="29247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926" y="3746567"/>
            <a:ext cx="2416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Area of the sheet 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263066" y="4182777"/>
            <a:ext cx="171637" cy="21904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1718055" y="4172527"/>
            <a:ext cx="182196" cy="23956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4759" y="4123021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0526" y="412302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48057" y="4123021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b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202" y="1115675"/>
            <a:ext cx="2951449" cy="461665"/>
          </a:xfrm>
          <a:prstGeom prst="rect">
            <a:avLst/>
          </a:prstGeom>
          <a:noFill/>
          <a:ln w="44450" cmpd="dbl"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CSA of cylinder =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48209" y="2296494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Area of sheet = 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234762" y="2296494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CSA of cylinder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2411915" y="3757143"/>
            <a:ext cx="2489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CSA of cylinder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152059" y="4123021"/>
            <a:ext cx="42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418280" y="4123021"/>
            <a:ext cx="2489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CSA of cylinder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87083" y="1757960"/>
            <a:ext cx="4285437" cy="831245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10768" y="1809750"/>
            <a:ext cx="443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When we fold the sheet lengthwise,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15464" y="2126218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man Old Style" pitchFamily="18" charset="0"/>
              </a:rPr>
              <a:t>l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ength of sheet =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543022" y="2114550"/>
            <a:ext cx="195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Circumference</a:t>
            </a:r>
          </a:p>
        </p:txBody>
      </p:sp>
      <p:cxnSp>
        <p:nvCxnSpPr>
          <p:cNvPr id="152" name="Straight Connector 151"/>
          <p:cNvCxnSpPr/>
          <p:nvPr/>
        </p:nvCxnSpPr>
        <p:spPr>
          <a:xfrm>
            <a:off x="4018026" y="2722245"/>
            <a:ext cx="449580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/>
          <p:cNvSpPr/>
          <p:nvPr/>
        </p:nvSpPr>
        <p:spPr>
          <a:xfrm>
            <a:off x="5673281" y="1554663"/>
            <a:ext cx="1161877" cy="1161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4" name="Rounded Rectangular Callout 153"/>
          <p:cNvSpPr/>
          <p:nvPr/>
        </p:nvSpPr>
        <p:spPr>
          <a:xfrm>
            <a:off x="2857387" y="2714020"/>
            <a:ext cx="696561" cy="329114"/>
          </a:xfrm>
          <a:prstGeom prst="wedgeRoundRectCallout">
            <a:avLst>
              <a:gd name="adj1" fmla="val -27834"/>
              <a:gd name="adj2" fmla="val -169767"/>
              <a:gd name="adj3" fmla="val 16667"/>
            </a:avLst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935825" y="269166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endParaRPr lang="en-US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59589" y="4458186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 ×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882988" y="2724152"/>
            <a:ext cx="2927012" cy="469215"/>
          </a:xfrm>
          <a:prstGeom prst="roundRect">
            <a:avLst/>
          </a:prstGeom>
          <a:solidFill>
            <a:srgbClr val="8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965805" y="2786712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Breadth of sheet =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245190" y="2786712"/>
            <a:ext cx="346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prstClr val="white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693281" y="4458186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2153653" y="4458186"/>
            <a:ext cx="42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419900" y="4458186"/>
            <a:ext cx="2489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CSA of cylinder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971819" y="1115675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sz="2400" b="1" i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4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21506E-6 L -0.00885 0.09997 " pathEditMode="relative" rAng="0" ptsTypes="AA">
                                      <p:cBhvr>
                                        <p:cTn id="6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499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"/>
                            </p:stCondLst>
                            <p:childTnLst>
                              <p:par>
                                <p:cTn id="1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00"/>
                            </p:stCondLst>
                            <p:childTnLst>
                              <p:par>
                                <p:cTn id="1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50"/>
                            </p:stCondLst>
                            <p:childTnLst>
                              <p:par>
                                <p:cTn id="1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"/>
                            </p:stCondLst>
                            <p:childTnLst>
                              <p:par>
                                <p:cTn id="1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50"/>
                            </p:stCondLst>
                            <p:childTnLst>
                              <p:par>
                                <p:cTn id="1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00"/>
                            </p:stCondLst>
                            <p:childTnLst>
                              <p:par>
                                <p:cTn id="1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50"/>
                            </p:stCondLst>
                            <p:childTnLst>
                              <p:par>
                                <p:cTn id="1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500"/>
                            </p:stCondLst>
                            <p:childTnLst>
                              <p:par>
                                <p:cTn id="2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35" presetClass="emph" presetSubtype="0" repeatCount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4" dur="4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0500"/>
                            </p:stCondLst>
                            <p:childTnLst>
                              <p:par>
                                <p:cTn id="3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5" presetClass="emph" presetSubtype="0" repeatCount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0" dur="4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"/>
                            </p:stCondLst>
                            <p:childTnLst>
                              <p:par>
                                <p:cTn id="3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00"/>
                            </p:stCondLst>
                            <p:childTnLst>
                              <p:par>
                                <p:cTn id="3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50"/>
                            </p:stCondLst>
                            <p:childTnLst>
                              <p:par>
                                <p:cTn id="3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200"/>
                            </p:stCondLst>
                            <p:childTnLst>
                              <p:par>
                                <p:cTn id="4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250"/>
                            </p:stCondLst>
                            <p:childTnLst>
                              <p:par>
                                <p:cTn id="4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300"/>
                            </p:stCondLst>
                            <p:childTnLst>
                              <p:par>
                                <p:cTn id="4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50"/>
                            </p:stCondLst>
                            <p:childTnLst>
                              <p:par>
                                <p:cTn id="4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400"/>
                            </p:stCondLst>
                            <p:childTnLst>
                              <p:par>
                                <p:cTn id="4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450"/>
                            </p:stCondLst>
                            <p:childTnLst>
                              <p:par>
                                <p:cTn id="4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"/>
                            </p:stCondLst>
                            <p:childTnLst>
                              <p:par>
                                <p:cTn id="4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00"/>
                            </p:stCondLst>
                            <p:childTnLst>
                              <p:par>
                                <p:cTn id="4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50"/>
                            </p:stCondLst>
                            <p:childTnLst>
                              <p:par>
                                <p:cTn id="4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200"/>
                            </p:stCondLst>
                            <p:childTnLst>
                              <p:par>
                                <p:cTn id="4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250"/>
                            </p:stCondLst>
                            <p:childTnLst>
                              <p:par>
                                <p:cTn id="4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300"/>
                            </p:stCondLst>
                            <p:childTnLst>
                              <p:par>
                                <p:cTn id="4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350"/>
                            </p:stCondLst>
                            <p:childTnLst>
                              <p:par>
                                <p:cTn id="4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5 0.1 L -0.0118 -0.02469 " pathEditMode="relative" rAng="0" ptsTypes="AA">
                                      <p:cBhvr>
                                        <p:cTn id="505" dur="4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6235"/>
                                    </p:animMotion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1" dur="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1" presetID="35" presetClass="emph" presetSubtype="0" repeatCount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2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0000"/>
                            </p:stCondLst>
                            <p:childTnLst>
                              <p:par>
                                <p:cTn id="5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35" presetClass="emph" presetSubtype="0" repeatCount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3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8" fill="hold">
                      <p:stCondLst>
                        <p:cond delay="indefinite"/>
                      </p:stCondLst>
                      <p:childTnLst>
                        <p:par>
                          <p:cTn id="599" fill="hold">
                            <p:stCondLst>
                              <p:cond delay="0"/>
                            </p:stCondLst>
                            <p:childTnLst>
                              <p:par>
                                <p:cTn id="6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8" grpId="0"/>
      <p:bldP spid="8" grpId="1"/>
      <p:bldP spid="8" grpId="2"/>
      <p:bldP spid="8" grpId="3"/>
      <p:bldP spid="9" grpId="0"/>
      <p:bldP spid="9" grpId="1"/>
      <p:bldP spid="10" grpId="0" animBg="1"/>
      <p:bldP spid="10" grpId="1" animBg="1"/>
      <p:bldP spid="11" grpId="0"/>
      <p:bldP spid="11" grpId="1"/>
      <p:bldP spid="22" grpId="0" animBg="1"/>
      <p:bldP spid="22" grpId="1" animBg="1"/>
      <p:bldP spid="23" grpId="0"/>
      <p:bldP spid="23" grpId="1"/>
      <p:bldP spid="24" grpId="0" animBg="1"/>
      <p:bldP spid="24" grpId="1" animBg="1"/>
      <p:bldP spid="25" grpId="0"/>
      <p:bldP spid="25" grpId="1"/>
      <p:bldP spid="131" grpId="0" animBg="1"/>
      <p:bldP spid="131" grpId="1" animBg="1"/>
      <p:bldP spid="132" grpId="0"/>
      <p:bldP spid="132" grpId="1"/>
      <p:bldP spid="118" grpId="0" animBg="1"/>
      <p:bldP spid="118" grpId="1" animBg="1"/>
      <p:bldP spid="119" grpId="0"/>
      <p:bldP spid="119" grpId="1"/>
      <p:bldP spid="107" grpId="0" animBg="1"/>
      <p:bldP spid="107" grpId="1" animBg="1"/>
      <p:bldP spid="133" grpId="0" animBg="1"/>
      <p:bldP spid="133" grpId="1" animBg="1"/>
      <p:bldP spid="14" grpId="0"/>
      <p:bldP spid="14" grpId="1"/>
      <p:bldP spid="128" grpId="0" animBg="1"/>
      <p:bldP spid="128" grpId="1" animBg="1"/>
      <p:bldP spid="129" grpId="0" animBg="1"/>
      <p:bldP spid="129" grpId="1" animBg="1"/>
      <p:bldP spid="18" grpId="0"/>
      <p:bldP spid="18" grpId="1"/>
      <p:bldP spid="19" grpId="0"/>
      <p:bldP spid="19" grpId="1"/>
      <p:bldP spid="20" grpId="0"/>
      <p:bldP spid="20" grpId="1"/>
      <p:bldP spid="108" grpId="0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53" grpId="0" animBg="1"/>
      <p:bldP spid="153" grpId="1" animBg="1"/>
      <p:bldP spid="153" grpId="2" animBg="1"/>
      <p:bldP spid="154" grpId="0" animBg="1"/>
      <p:bldP spid="154" grpId="1" animBg="1"/>
      <p:bldP spid="155" grpId="0"/>
      <p:bldP spid="155" grpId="1"/>
      <p:bldP spid="156" grpId="0"/>
      <p:bldP spid="156" grpId="1"/>
      <p:bldP spid="157" grpId="0" animBg="1"/>
      <p:bldP spid="157" grpId="1" animBg="1"/>
      <p:bldP spid="158" grpId="0"/>
      <p:bldP spid="158" grpId="1"/>
      <p:bldP spid="159" grpId="0"/>
      <p:bldP spid="159" grpId="1"/>
      <p:bldP spid="160" grpId="0"/>
      <p:bldP spid="160" grpId="1"/>
      <p:bldP spid="161" grpId="0"/>
      <p:bldP spid="161" grpId="1"/>
      <p:bldP spid="162" grpId="0"/>
      <p:bldP spid="162" grpId="1"/>
      <p:bldP spid="1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3"/>
          <p:cNvSpPr>
            <a:spLocks noChangeArrowheads="1"/>
          </p:cNvSpPr>
          <p:nvPr/>
        </p:nvSpPr>
        <p:spPr bwMode="auto">
          <a:xfrm>
            <a:off x="6415172" y="733320"/>
            <a:ext cx="1849496" cy="616162"/>
          </a:xfrm>
          <a:prstGeom prst="ellipse">
            <a:avLst/>
          </a:prstGeom>
          <a:solidFill>
            <a:srgbClr val="00B0F0"/>
          </a:solid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1" name="Oval 3"/>
          <p:cNvSpPr>
            <a:spLocks noChangeArrowheads="1"/>
          </p:cNvSpPr>
          <p:nvPr/>
        </p:nvSpPr>
        <p:spPr bwMode="auto">
          <a:xfrm>
            <a:off x="6445766" y="2637065"/>
            <a:ext cx="1813053" cy="569015"/>
          </a:xfrm>
          <a:prstGeom prst="ellipse">
            <a:avLst/>
          </a:prstGeom>
          <a:solidFill>
            <a:srgbClr val="65AD23"/>
          </a:solid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5" name="Oval 3"/>
          <p:cNvSpPr>
            <a:spLocks noChangeArrowheads="1"/>
          </p:cNvSpPr>
          <p:nvPr/>
        </p:nvSpPr>
        <p:spPr bwMode="auto">
          <a:xfrm>
            <a:off x="6444900" y="2640001"/>
            <a:ext cx="1813053" cy="546812"/>
          </a:xfrm>
          <a:prstGeom prst="ellipse">
            <a:avLst/>
          </a:prstGeom>
          <a:solidFill>
            <a:srgbClr val="00B0F0"/>
          </a:solid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3479681" y="1041699"/>
            <a:ext cx="19495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2 </a:t>
            </a:r>
            <a:r>
              <a:rPr lang="en-US" sz="2400" b="1" kern="0" dirty="0">
                <a:solidFill>
                  <a:sysClr val="windowText" lastClr="000000"/>
                </a:solidFill>
                <a:latin typeface="Symbol" pitchFamily="18" charset="2"/>
              </a:rPr>
              <a:t>p</a:t>
            </a:r>
            <a:r>
              <a:rPr lang="en-US" sz="2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 r (r + h)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186373" y="1041699"/>
            <a:ext cx="38779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Total </a:t>
            </a:r>
            <a:r>
              <a:rPr lang="en-US" sz="2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Surface Area = 	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62200" y="209551"/>
            <a:ext cx="5388255" cy="470217"/>
            <a:chOff x="3074539" y="271893"/>
            <a:chExt cx="4251165" cy="470217"/>
          </a:xfrm>
        </p:grpSpPr>
        <p:sp>
          <p:nvSpPr>
            <p:cNvPr id="81" name="Rectangle 14"/>
            <p:cNvSpPr>
              <a:spLocks noChangeArrowheads="1"/>
            </p:cNvSpPr>
            <p:nvPr/>
          </p:nvSpPr>
          <p:spPr bwMode="auto">
            <a:xfrm>
              <a:off x="3083616" y="271893"/>
              <a:ext cx="3738080" cy="470217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3074539" y="308553"/>
              <a:ext cx="4251165" cy="3690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798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TOTAL SURFACE AREA OF CYLINDER</a:t>
              </a: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397539" y="3253773"/>
            <a:ext cx="6210742" cy="167709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8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000" y="3260858"/>
            <a:ext cx="960519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TSA = 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281" y="3621320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28115" y="3260869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1265981" y="3306815"/>
            <a:ext cx="2120920" cy="27710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96339" y="3260858"/>
            <a:ext cx="2254143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CSA</a:t>
            </a:r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of </a:t>
            </a:r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a cylinder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3608152" y="3305383"/>
            <a:ext cx="2806736" cy="27996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45782" y="3257550"/>
            <a:ext cx="2931218" cy="36901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of 2 circular</a:t>
            </a:r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faces 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369657" y="3621309"/>
            <a:ext cx="726481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rh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3025263" y="3661636"/>
            <a:ext cx="2712792" cy="27996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 dirty="0">
              <a:solidFill>
                <a:prstClr val="black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536959" y="1681359"/>
            <a:ext cx="3310858" cy="954130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ysClr val="windowText" lastClr="00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02564" y="3621309"/>
            <a:ext cx="3192416" cy="36901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of a circular face 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046940" y="3621320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32740" y="3621320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456017" y="3621309"/>
            <a:ext cx="33695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83488" y="1690107"/>
            <a:ext cx="3044423" cy="92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The circular faces have </a:t>
            </a:r>
          </a:p>
          <a:p>
            <a:pPr algn="ctr"/>
            <a:r>
              <a:rPr lang="en-US" sz="1798" b="1" dirty="0">
                <a:solidFill>
                  <a:prstClr val="white"/>
                </a:solidFill>
                <a:latin typeface="Bookman Old Style" pitchFamily="18" charset="0"/>
              </a:rPr>
              <a:t>e</a:t>
            </a:r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qual radii and are </a:t>
            </a:r>
          </a:p>
          <a:p>
            <a:pPr algn="ctr"/>
            <a:r>
              <a:rPr lang="en-US" sz="1798" b="1" dirty="0">
                <a:solidFill>
                  <a:prstClr val="white"/>
                </a:solidFill>
                <a:latin typeface="Bookman Old Style" pitchFamily="18" charset="0"/>
              </a:rPr>
              <a:t>p</a:t>
            </a:r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arallel to each other</a:t>
            </a:r>
            <a:endParaRPr lang="en-US" sz="1798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Rounded Rectangular Callout 103"/>
          <p:cNvSpPr/>
          <p:nvPr/>
        </p:nvSpPr>
        <p:spPr>
          <a:xfrm>
            <a:off x="2785142" y="2319039"/>
            <a:ext cx="3310858" cy="557513"/>
          </a:xfrm>
          <a:prstGeom prst="wedgeRoundRectCallout">
            <a:avLst>
              <a:gd name="adj1" fmla="val 67545"/>
              <a:gd name="adj2" fmla="val 57033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ysClr val="windowText" lastClr="00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838699" y="2376216"/>
            <a:ext cx="323037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Area of circular face = </a:t>
            </a:r>
            <a:r>
              <a:rPr lang="en-US" sz="1798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798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endParaRPr lang="en-US" sz="1798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320243" y="4376427"/>
            <a:ext cx="705642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 </a:t>
            </a:r>
            <a:r>
              <a:rPr lang="en-US" sz="1798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p </a:t>
            </a:r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US" sz="1798" b="1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43428" y="4376427"/>
            <a:ext cx="322524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US" sz="1798" b="1" dirty="0">
              <a:solidFill>
                <a:prstClr val="black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53215" y="4386951"/>
            <a:ext cx="889987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(h </a:t>
            </a:r>
            <a:r>
              <a: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+ r</a:t>
            </a:r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)</a:t>
            </a:r>
            <a:endParaRPr lang="en-US" sz="1798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358920" y="4016913"/>
            <a:ext cx="726481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r>
              <a:rPr lang="en-US" sz="1798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p</a:t>
            </a:r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rh</a:t>
            </a:r>
            <a:endParaRPr lang="en-US" sz="1798" b="1" dirty="0">
              <a:solidFill>
                <a:prstClr val="black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01713" y="4016924"/>
            <a:ext cx="32252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358139" y="4016913"/>
            <a:ext cx="518091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p</a:t>
            </a:r>
            <a:r>
              <a:rPr lang="en-US" sz="1798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r>
              <a:rPr lang="en-US" sz="1798" b="1" kern="0" baseline="30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US" sz="1798" b="1" baseline="30000" dirty="0">
              <a:solidFill>
                <a:prstClr val="black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44460" y="4016924"/>
            <a:ext cx="322524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US" sz="1798" b="1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24792" y="4014727"/>
            <a:ext cx="418205" cy="36901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 2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395265" y="4360461"/>
            <a:ext cx="4522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239662" y="4368807"/>
            <a:ext cx="4522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423283" y="732193"/>
            <a:ext cx="1868023" cy="2497521"/>
            <a:chOff x="6882014" y="3248462"/>
            <a:chExt cx="1886703" cy="2624919"/>
          </a:xfrm>
        </p:grpSpPr>
        <p:grpSp>
          <p:nvGrpSpPr>
            <p:cNvPr id="126" name="Group 125"/>
            <p:cNvGrpSpPr/>
            <p:nvPr/>
          </p:nvGrpSpPr>
          <p:grpSpPr>
            <a:xfrm>
              <a:off x="6882014" y="3248462"/>
              <a:ext cx="1870969" cy="2624919"/>
              <a:chOff x="5402525" y="841641"/>
              <a:chExt cx="3052080" cy="4011346"/>
            </a:xfrm>
          </p:grpSpPr>
          <p:grpSp>
            <p:nvGrpSpPr>
              <p:cNvPr id="127" name="Group 2"/>
              <p:cNvGrpSpPr>
                <a:grpSpLocks/>
              </p:cNvGrpSpPr>
              <p:nvPr/>
            </p:nvGrpSpPr>
            <p:grpSpPr bwMode="auto">
              <a:xfrm>
                <a:off x="5409425" y="841641"/>
                <a:ext cx="3045180" cy="3532957"/>
                <a:chOff x="1722" y="768"/>
                <a:chExt cx="2004" cy="2325"/>
              </a:xfrm>
            </p:grpSpPr>
            <p:sp>
              <p:nvSpPr>
                <p:cNvPr id="130" name="Oval 3"/>
                <p:cNvSpPr>
                  <a:spLocks noChangeArrowheads="1"/>
                </p:cNvSpPr>
                <p:nvPr/>
              </p:nvSpPr>
              <p:spPr bwMode="auto">
                <a:xfrm>
                  <a:off x="1722" y="768"/>
                  <a:ext cx="2004" cy="648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IN" sz="1798" kern="0">
                    <a:solidFill>
                      <a:sysClr val="windowText" lastClr="00000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31" name="Line 5"/>
                <p:cNvSpPr>
                  <a:spLocks noChangeShapeType="1"/>
                </p:cNvSpPr>
                <p:nvPr/>
              </p:nvSpPr>
              <p:spPr bwMode="auto">
                <a:xfrm>
                  <a:off x="1722" y="1095"/>
                  <a:ext cx="0" cy="19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sz="1798" kern="0">
                    <a:solidFill>
                      <a:sysClr val="windowText" lastClr="00000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32" name="Line 6"/>
                <p:cNvSpPr>
                  <a:spLocks noChangeShapeType="1"/>
                </p:cNvSpPr>
                <p:nvPr/>
              </p:nvSpPr>
              <p:spPr bwMode="auto">
                <a:xfrm>
                  <a:off x="3726" y="1104"/>
                  <a:ext cx="0" cy="19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sz="1798" kern="0">
                    <a:solidFill>
                      <a:sysClr val="windowText" lastClr="000000"/>
                    </a:solidFill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28" name="Arc 127"/>
              <p:cNvSpPr/>
              <p:nvPr/>
            </p:nvSpPr>
            <p:spPr>
              <a:xfrm>
                <a:off x="5402525" y="3902011"/>
                <a:ext cx="3044952" cy="950976"/>
              </a:xfrm>
              <a:prstGeom prst="arc">
                <a:avLst>
                  <a:gd name="adj1" fmla="val 10839440"/>
                  <a:gd name="adj2" fmla="val 21584000"/>
                </a:avLst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Arc 128"/>
              <p:cNvSpPr/>
              <p:nvPr/>
            </p:nvSpPr>
            <p:spPr>
              <a:xfrm>
                <a:off x="5408485" y="3853965"/>
                <a:ext cx="3044952" cy="950976"/>
              </a:xfrm>
              <a:prstGeom prst="arc">
                <a:avLst>
                  <a:gd name="adj1" fmla="val 14361"/>
                  <a:gd name="adj2" fmla="val 10824882"/>
                </a:avLst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3" name="Line 7"/>
            <p:cNvSpPr>
              <a:spLocks noChangeShapeType="1"/>
            </p:cNvSpPr>
            <p:nvPr/>
          </p:nvSpPr>
          <p:spPr bwMode="auto">
            <a:xfrm flipV="1">
              <a:off x="7834162" y="5562234"/>
              <a:ext cx="90626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34" name="Line 8"/>
            <p:cNvSpPr>
              <a:spLocks noChangeShapeType="1"/>
            </p:cNvSpPr>
            <p:nvPr/>
          </p:nvSpPr>
          <p:spPr bwMode="auto">
            <a:xfrm flipH="1" flipV="1">
              <a:off x="7845182" y="3569203"/>
              <a:ext cx="0" cy="19744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35" name="Line 9"/>
            <p:cNvSpPr>
              <a:spLocks noChangeShapeType="1"/>
            </p:cNvSpPr>
            <p:nvPr/>
          </p:nvSpPr>
          <p:spPr bwMode="auto">
            <a:xfrm>
              <a:off x="7807893" y="3569501"/>
              <a:ext cx="9608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36" name="Freeform 10"/>
            <p:cNvSpPr>
              <a:spLocks/>
            </p:cNvSpPr>
            <p:nvPr/>
          </p:nvSpPr>
          <p:spPr bwMode="auto">
            <a:xfrm>
              <a:off x="7848637" y="5380201"/>
              <a:ext cx="140232" cy="165564"/>
            </a:xfrm>
            <a:custGeom>
              <a:avLst/>
              <a:gdLst>
                <a:gd name="T0" fmla="*/ 0 w 155"/>
                <a:gd name="T1" fmla="*/ 0 h 183"/>
                <a:gd name="T2" fmla="*/ 390625806 w 155"/>
                <a:gd name="T3" fmla="*/ 0 h 183"/>
                <a:gd name="T4" fmla="*/ 390625806 w 155"/>
                <a:gd name="T5" fmla="*/ 461190181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" h="183">
                  <a:moveTo>
                    <a:pt x="0" y="0"/>
                  </a:moveTo>
                  <a:lnTo>
                    <a:pt x="155" y="0"/>
                  </a:lnTo>
                  <a:lnTo>
                    <a:pt x="155" y="183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37" name="Text Box 11"/>
            <p:cNvSpPr txBox="1">
              <a:spLocks noChangeArrowheads="1"/>
            </p:cNvSpPr>
            <p:nvPr/>
          </p:nvSpPr>
          <p:spPr bwMode="auto">
            <a:xfrm>
              <a:off x="7543800" y="4421936"/>
              <a:ext cx="240655" cy="38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798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h</a:t>
              </a:r>
            </a:p>
          </p:txBody>
        </p:sp>
        <p:sp>
          <p:nvSpPr>
            <p:cNvPr id="138" name="Text Box 12"/>
            <p:cNvSpPr txBox="1">
              <a:spLocks noChangeArrowheads="1"/>
            </p:cNvSpPr>
            <p:nvPr/>
          </p:nvSpPr>
          <p:spPr bwMode="auto">
            <a:xfrm>
              <a:off x="8015514" y="5483309"/>
              <a:ext cx="240655" cy="38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798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139" name="Oval 13"/>
            <p:cNvSpPr>
              <a:spLocks noChangeArrowheads="1"/>
            </p:cNvSpPr>
            <p:nvPr/>
          </p:nvSpPr>
          <p:spPr bwMode="auto">
            <a:xfrm flipH="1" flipV="1">
              <a:off x="7820189" y="3555903"/>
              <a:ext cx="33053" cy="27195"/>
            </a:xfrm>
            <a:prstGeom prst="ellipse">
              <a:avLst/>
            </a:prstGeom>
            <a:solidFill>
              <a:srgbClr val="000000"/>
            </a:solidFill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40" name="Oval 14"/>
            <p:cNvSpPr>
              <a:spLocks noChangeArrowheads="1"/>
            </p:cNvSpPr>
            <p:nvPr/>
          </p:nvSpPr>
          <p:spPr bwMode="auto">
            <a:xfrm flipH="1" flipV="1">
              <a:off x="7818967" y="5539904"/>
              <a:ext cx="36576" cy="27432"/>
            </a:xfrm>
            <a:prstGeom prst="ellipse">
              <a:avLst/>
            </a:prstGeom>
            <a:solidFill>
              <a:srgbClr val="000000"/>
            </a:solidFill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604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41" grpId="0" animBg="1"/>
      <p:bldP spid="41" grpId="1" animBg="1"/>
      <p:bldP spid="65" grpId="0" animBg="1"/>
      <p:bldP spid="65" grpId="1" animBg="1"/>
      <p:bldP spid="7" grpId="0"/>
      <p:bldP spid="8" grpId="0"/>
      <p:bldP spid="29" grpId="0" animBg="1"/>
      <p:bldP spid="29" grpId="1" animBg="1"/>
      <p:bldP spid="30" grpId="0" build="allAtOnce"/>
      <p:bldP spid="31" grpId="0"/>
      <p:bldP spid="31" grpId="1"/>
      <p:bldP spid="33" grpId="0"/>
      <p:bldP spid="33" grpId="1"/>
      <p:bldP spid="35" grpId="0" animBg="1"/>
      <p:bldP spid="35" grpId="1" animBg="1"/>
      <p:bldP spid="32" grpId="0"/>
      <p:bldP spid="32" grpId="1"/>
      <p:bldP spid="38" grpId="0" animBg="1"/>
      <p:bldP spid="38" grpId="1" animBg="1"/>
      <p:bldP spid="34" grpId="0"/>
      <p:bldP spid="34" grpId="1"/>
      <p:bldP spid="92" grpId="0"/>
      <p:bldP spid="92" grpId="1"/>
      <p:bldP spid="103" grpId="0" animBg="1"/>
      <p:bldP spid="103" grpId="1" animBg="1"/>
      <p:bldP spid="93" grpId="0" animBg="1"/>
      <p:bldP spid="93" grpId="1" animBg="1"/>
      <p:bldP spid="95" grpId="0"/>
      <p:bldP spid="95" grpId="1"/>
      <p:bldP spid="97" grpId="0"/>
      <p:bldP spid="97" grpId="1"/>
      <p:bldP spid="98" grpId="0"/>
      <p:bldP spid="98" grpId="1"/>
      <p:bldP spid="99" grpId="0"/>
      <p:bldP spid="99" grpId="1"/>
      <p:bldP spid="94" grpId="0"/>
      <p:bldP spid="94" grpId="1"/>
      <p:bldP spid="104" grpId="0" animBg="1"/>
      <p:bldP spid="104" grpId="1" animBg="1"/>
      <p:bldP spid="105" grpId="0"/>
      <p:bldP spid="105" grpId="1"/>
      <p:bldP spid="106" grpId="0"/>
      <p:bldP spid="106" grpId="1"/>
      <p:bldP spid="107" grpId="0"/>
      <p:bldP spid="107" grpId="1"/>
      <p:bldP spid="110" grpId="0"/>
      <p:bldP spid="110" grpId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6" grpId="0"/>
      <p:bldP spid="11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3"/>
          <p:cNvSpPr>
            <a:spLocks noChangeArrowheads="1"/>
          </p:cNvSpPr>
          <p:nvPr/>
        </p:nvSpPr>
        <p:spPr bwMode="auto">
          <a:xfrm>
            <a:off x="6458578" y="450002"/>
            <a:ext cx="1831184" cy="586257"/>
          </a:xfrm>
          <a:prstGeom prst="ellipse">
            <a:avLst/>
          </a:prstGeom>
          <a:solidFill>
            <a:srgbClr val="00B0F0"/>
          </a:solid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6437427" y="438151"/>
            <a:ext cx="1861493" cy="2484140"/>
            <a:chOff x="6435728" y="460182"/>
            <a:chExt cx="1826504" cy="2389420"/>
          </a:xfrm>
        </p:grpSpPr>
        <p:sp>
          <p:nvSpPr>
            <p:cNvPr id="61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solidFill>
              <a:srgbClr val="65AD23"/>
            </a:solid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solidFill>
              <a:srgbClr val="65A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8">
                <a:solidFill>
                  <a:prstClr val="white"/>
                </a:solidFill>
              </a:endParaRPr>
            </a:p>
          </p:txBody>
        </p:sp>
        <p:sp>
          <p:nvSpPr>
            <p:cNvPr id="62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solidFill>
              <a:srgbClr val="65AD23"/>
            </a:solid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sz="1798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5" name="Oval 3"/>
          <p:cNvSpPr>
            <a:spLocks noChangeArrowheads="1"/>
          </p:cNvSpPr>
          <p:nvPr/>
        </p:nvSpPr>
        <p:spPr bwMode="auto">
          <a:xfrm>
            <a:off x="6460156" y="2328944"/>
            <a:ext cx="1813053" cy="586257"/>
          </a:xfrm>
          <a:prstGeom prst="ellipse">
            <a:avLst/>
          </a:prstGeom>
          <a:solidFill>
            <a:srgbClr val="00B0F0"/>
          </a:solid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sz="1798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550629" y="1269254"/>
            <a:ext cx="14943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Volume </a:t>
            </a:r>
            <a:endParaRPr lang="en-US" sz="24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" name="Rectangle 26"/>
          <p:cNvSpPr>
            <a:spLocks noChangeArrowheads="1"/>
          </p:cNvSpPr>
          <p:nvPr/>
        </p:nvSpPr>
        <p:spPr bwMode="auto">
          <a:xfrm>
            <a:off x="1916988" y="1269272"/>
            <a:ext cx="369012" cy="46166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95600" y="270498"/>
            <a:ext cx="3605090" cy="462928"/>
            <a:chOff x="3074540" y="271893"/>
            <a:chExt cx="3605090" cy="462928"/>
          </a:xfrm>
        </p:grpSpPr>
        <p:sp>
          <p:nvSpPr>
            <p:cNvPr id="81" name="Rectangle 14"/>
            <p:cNvSpPr>
              <a:spLocks noChangeArrowheads="1"/>
            </p:cNvSpPr>
            <p:nvPr/>
          </p:nvSpPr>
          <p:spPr bwMode="auto">
            <a:xfrm>
              <a:off x="3094962" y="271893"/>
              <a:ext cx="2949550" cy="462928"/>
            </a:xfrm>
            <a:prstGeom prst="rect">
              <a:avLst/>
            </a:prstGeom>
            <a:solidFill>
              <a:srgbClr val="66FFFF"/>
            </a:solidFill>
            <a:ln w="19050" cmpd="dbl">
              <a:solidFill>
                <a:schemeClr val="tx1"/>
              </a:solidFill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3074540" y="308553"/>
              <a:ext cx="3605090" cy="36901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798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VOLUME OF CYLINDER</a:t>
              </a:r>
              <a:endParaRPr lang="en-US" sz="1798" b="1" kern="0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241983" y="3954657"/>
            <a:ext cx="5516808" cy="803968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9766" y="3998616"/>
            <a:ext cx="2674130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Volume of cylinder =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811036" y="4053135"/>
            <a:ext cx="1640276" cy="28257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30924" y="3998616"/>
            <a:ext cx="1635384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Area of base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66148" y="4403182"/>
            <a:ext cx="322524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798" dirty="0">
              <a:solidFill>
                <a:prstClr val="black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646637" y="4034501"/>
            <a:ext cx="855646" cy="30599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74164" y="3998616"/>
            <a:ext cx="120257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</a:rPr>
              <a:t>Height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272774" y="4412560"/>
            <a:ext cx="322524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798" dirty="0">
              <a:solidFill>
                <a:prstClr val="black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540025" y="1123952"/>
            <a:ext cx="3529310" cy="793335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ysClr val="windowText" lastClr="00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594601" y="1176663"/>
            <a:ext cx="3514104" cy="645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>
                <a:solidFill>
                  <a:prstClr val="white"/>
                </a:solidFill>
                <a:latin typeface="Bookman Old Style" pitchFamily="18" charset="0"/>
              </a:rPr>
              <a:t>Volume of the cylinder is </a:t>
            </a:r>
          </a:p>
          <a:p>
            <a:pPr algn="ctr"/>
            <a:r>
              <a:rPr lang="en-US" sz="1798" b="1" dirty="0">
                <a:solidFill>
                  <a:prstClr val="white"/>
                </a:solidFill>
                <a:latin typeface="Bookman Old Style" pitchFamily="18" charset="0"/>
              </a:rPr>
              <a:t>the capacity of the cylinder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1870778" y="2090884"/>
            <a:ext cx="3650422" cy="951882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prstClr val="white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841704" y="2063750"/>
            <a:ext cx="3724096" cy="92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The circular faces of the </a:t>
            </a:r>
          </a:p>
          <a:p>
            <a:pPr algn="ctr"/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cylinder have equal radii </a:t>
            </a:r>
          </a:p>
          <a:p>
            <a:pPr algn="ctr"/>
            <a:r>
              <a:rPr lang="en-US" sz="1798" b="1" dirty="0">
                <a:solidFill>
                  <a:prstClr val="white"/>
                </a:solidFill>
                <a:latin typeface="Bookman Old Style" pitchFamily="18" charset="0"/>
              </a:rPr>
              <a:t>a</a:t>
            </a:r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nd are parallel to each other</a:t>
            </a:r>
            <a:endParaRPr lang="en-US" sz="1798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6437796" y="440444"/>
            <a:ext cx="1868023" cy="2497521"/>
            <a:chOff x="6882014" y="3248462"/>
            <a:chExt cx="1886703" cy="2624919"/>
          </a:xfrm>
        </p:grpSpPr>
        <p:grpSp>
          <p:nvGrpSpPr>
            <p:cNvPr id="84" name="Group 83"/>
            <p:cNvGrpSpPr/>
            <p:nvPr/>
          </p:nvGrpSpPr>
          <p:grpSpPr>
            <a:xfrm>
              <a:off x="6882014" y="3248462"/>
              <a:ext cx="1870969" cy="2624919"/>
              <a:chOff x="5402525" y="841641"/>
              <a:chExt cx="3052080" cy="4011346"/>
            </a:xfrm>
          </p:grpSpPr>
          <p:grpSp>
            <p:nvGrpSpPr>
              <p:cNvPr id="115" name="Group 2"/>
              <p:cNvGrpSpPr>
                <a:grpSpLocks/>
              </p:cNvGrpSpPr>
              <p:nvPr/>
            </p:nvGrpSpPr>
            <p:grpSpPr bwMode="auto">
              <a:xfrm>
                <a:off x="5409425" y="841641"/>
                <a:ext cx="3045180" cy="3532957"/>
                <a:chOff x="1722" y="768"/>
                <a:chExt cx="2004" cy="2325"/>
              </a:xfrm>
            </p:grpSpPr>
            <p:sp>
              <p:nvSpPr>
                <p:cNvPr id="126" name="Oval 3"/>
                <p:cNvSpPr>
                  <a:spLocks noChangeArrowheads="1"/>
                </p:cNvSpPr>
                <p:nvPr/>
              </p:nvSpPr>
              <p:spPr bwMode="auto">
                <a:xfrm>
                  <a:off x="1722" y="768"/>
                  <a:ext cx="2004" cy="648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IN" sz="1798" kern="0">
                    <a:solidFill>
                      <a:sysClr val="windowText" lastClr="00000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27" name="Line 5"/>
                <p:cNvSpPr>
                  <a:spLocks noChangeShapeType="1"/>
                </p:cNvSpPr>
                <p:nvPr/>
              </p:nvSpPr>
              <p:spPr bwMode="auto">
                <a:xfrm>
                  <a:off x="1722" y="1095"/>
                  <a:ext cx="0" cy="19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sz="1798" kern="0">
                    <a:solidFill>
                      <a:sysClr val="windowText" lastClr="00000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28" name="Line 6"/>
                <p:cNvSpPr>
                  <a:spLocks noChangeShapeType="1"/>
                </p:cNvSpPr>
                <p:nvPr/>
              </p:nvSpPr>
              <p:spPr bwMode="auto">
                <a:xfrm>
                  <a:off x="3726" y="1104"/>
                  <a:ext cx="0" cy="19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 sz="1798" kern="0">
                    <a:solidFill>
                      <a:sysClr val="windowText" lastClr="000000"/>
                    </a:solidFill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17" name="Arc 116"/>
              <p:cNvSpPr/>
              <p:nvPr/>
            </p:nvSpPr>
            <p:spPr>
              <a:xfrm>
                <a:off x="5402525" y="3902011"/>
                <a:ext cx="3044952" cy="950976"/>
              </a:xfrm>
              <a:prstGeom prst="arc">
                <a:avLst>
                  <a:gd name="adj1" fmla="val 10839440"/>
                  <a:gd name="adj2" fmla="val 21584000"/>
                </a:avLst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Arc 122"/>
              <p:cNvSpPr/>
              <p:nvPr/>
            </p:nvSpPr>
            <p:spPr>
              <a:xfrm>
                <a:off x="5408485" y="3853965"/>
                <a:ext cx="3044952" cy="950976"/>
              </a:xfrm>
              <a:prstGeom prst="arc">
                <a:avLst>
                  <a:gd name="adj1" fmla="val 14361"/>
                  <a:gd name="adj2" fmla="val 10824882"/>
                </a:avLst>
              </a:prstGeom>
              <a:ln w="381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5" name="Line 7"/>
            <p:cNvSpPr>
              <a:spLocks noChangeShapeType="1"/>
            </p:cNvSpPr>
            <p:nvPr/>
          </p:nvSpPr>
          <p:spPr bwMode="auto">
            <a:xfrm flipV="1">
              <a:off x="7834162" y="5562234"/>
              <a:ext cx="90626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87" name="Line 8"/>
            <p:cNvSpPr>
              <a:spLocks noChangeShapeType="1"/>
            </p:cNvSpPr>
            <p:nvPr/>
          </p:nvSpPr>
          <p:spPr bwMode="auto">
            <a:xfrm flipH="1" flipV="1">
              <a:off x="7845182" y="3569203"/>
              <a:ext cx="0" cy="19744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90" name="Line 9"/>
            <p:cNvSpPr>
              <a:spLocks noChangeShapeType="1"/>
            </p:cNvSpPr>
            <p:nvPr/>
          </p:nvSpPr>
          <p:spPr bwMode="auto">
            <a:xfrm>
              <a:off x="7807893" y="3569501"/>
              <a:ext cx="9608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96" name="Freeform 10"/>
            <p:cNvSpPr>
              <a:spLocks/>
            </p:cNvSpPr>
            <p:nvPr/>
          </p:nvSpPr>
          <p:spPr bwMode="auto">
            <a:xfrm>
              <a:off x="7848637" y="5380201"/>
              <a:ext cx="140232" cy="165564"/>
            </a:xfrm>
            <a:custGeom>
              <a:avLst/>
              <a:gdLst>
                <a:gd name="T0" fmla="*/ 0 w 155"/>
                <a:gd name="T1" fmla="*/ 0 h 183"/>
                <a:gd name="T2" fmla="*/ 390625806 w 155"/>
                <a:gd name="T3" fmla="*/ 0 h 183"/>
                <a:gd name="T4" fmla="*/ 390625806 w 155"/>
                <a:gd name="T5" fmla="*/ 461190181 h 1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5" h="183">
                  <a:moveTo>
                    <a:pt x="0" y="0"/>
                  </a:moveTo>
                  <a:lnTo>
                    <a:pt x="155" y="0"/>
                  </a:lnTo>
                  <a:lnTo>
                    <a:pt x="155" y="183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01" name="Text Box 11"/>
            <p:cNvSpPr txBox="1">
              <a:spLocks noChangeArrowheads="1"/>
            </p:cNvSpPr>
            <p:nvPr/>
          </p:nvSpPr>
          <p:spPr bwMode="auto">
            <a:xfrm>
              <a:off x="7543800" y="4421936"/>
              <a:ext cx="240655" cy="38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798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h</a:t>
              </a:r>
            </a:p>
          </p:txBody>
        </p:sp>
        <p:sp>
          <p:nvSpPr>
            <p:cNvPr id="102" name="Text Box 12"/>
            <p:cNvSpPr txBox="1">
              <a:spLocks noChangeArrowheads="1"/>
            </p:cNvSpPr>
            <p:nvPr/>
          </p:nvSpPr>
          <p:spPr bwMode="auto">
            <a:xfrm>
              <a:off x="8015514" y="5483309"/>
              <a:ext cx="240655" cy="38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798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108" name="Oval 13"/>
            <p:cNvSpPr>
              <a:spLocks noChangeArrowheads="1"/>
            </p:cNvSpPr>
            <p:nvPr/>
          </p:nvSpPr>
          <p:spPr bwMode="auto">
            <a:xfrm flipH="1" flipV="1">
              <a:off x="7820189" y="3555903"/>
              <a:ext cx="33053" cy="27195"/>
            </a:xfrm>
            <a:prstGeom prst="ellipse">
              <a:avLst/>
            </a:prstGeom>
            <a:solidFill>
              <a:srgbClr val="000000"/>
            </a:solidFill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09" name="Oval 14"/>
            <p:cNvSpPr>
              <a:spLocks noChangeArrowheads="1"/>
            </p:cNvSpPr>
            <p:nvPr/>
          </p:nvSpPr>
          <p:spPr bwMode="auto">
            <a:xfrm flipH="1" flipV="1">
              <a:off x="7818967" y="5539904"/>
              <a:ext cx="36576" cy="27432"/>
            </a:xfrm>
            <a:prstGeom prst="ellipse">
              <a:avLst/>
            </a:prstGeom>
            <a:solidFill>
              <a:srgbClr val="000000"/>
            </a:solidFill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 sz="1798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9" name="Rounded Rectangular Callout 128"/>
          <p:cNvSpPr/>
          <p:nvPr/>
        </p:nvSpPr>
        <p:spPr>
          <a:xfrm>
            <a:off x="3013742" y="2367058"/>
            <a:ext cx="3310858" cy="461474"/>
          </a:xfrm>
          <a:prstGeom prst="wedgeRoundRectCallout">
            <a:avLst>
              <a:gd name="adj1" fmla="val 67845"/>
              <a:gd name="adj2" fmla="val 8899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ysClr val="windowText" lastClr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067299" y="2376216"/>
            <a:ext cx="3230372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98" b="1" dirty="0" smtClean="0">
                <a:solidFill>
                  <a:prstClr val="white"/>
                </a:solidFill>
                <a:latin typeface="Bookman Old Style" pitchFamily="18" charset="0"/>
              </a:rPr>
              <a:t>Area of circular face = </a:t>
            </a:r>
            <a:r>
              <a:rPr lang="en-US" sz="1798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798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endParaRPr lang="en-US" sz="1798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832301" y="4391627"/>
            <a:ext cx="518091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kern="0" dirty="0" smtClean="0">
                <a:solidFill>
                  <a:prstClr val="black"/>
                </a:solidFill>
                <a:latin typeface="Symbol" pitchFamily="18" charset="2"/>
              </a:rPr>
              <a:t>p</a:t>
            </a:r>
            <a:r>
              <a:rPr lang="en-US" sz="1798" b="1" kern="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1798" b="1" kern="0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414567" y="4401668"/>
            <a:ext cx="399468" cy="3690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98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</a:t>
            </a:r>
            <a:r>
              <a:rPr lang="en-US" sz="1798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sz="1798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229698" y="1269254"/>
            <a:ext cx="840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kern="0" dirty="0" smtClean="0">
                <a:solidFill>
                  <a:prstClr val="black"/>
                </a:solidFill>
                <a:latin typeface="Symbol" pitchFamily="18" charset="2"/>
              </a:rPr>
              <a:t>p</a:t>
            </a:r>
            <a:r>
              <a:rPr lang="en-US" sz="2400" b="1" kern="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sz="2400" b="1" kern="0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2400" b="1" kern="0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1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5" grpId="0" animBg="1"/>
      <p:bldP spid="65" grpId="1" animBg="1"/>
      <p:bldP spid="65" grpId="2" animBg="1"/>
      <p:bldP spid="65" grpId="3" animBg="1"/>
      <p:bldP spid="10" grpId="0"/>
      <p:bldP spid="11" grpId="0"/>
      <p:bldP spid="71" grpId="0" animBg="1"/>
      <p:bldP spid="71" grpId="1" animBg="1"/>
      <p:bldP spid="72" grpId="0"/>
      <p:bldP spid="72" grpId="1"/>
      <p:bldP spid="75" grpId="0" animBg="1"/>
      <p:bldP spid="75" grpId="1" animBg="1"/>
      <p:bldP spid="73" grpId="0"/>
      <p:bldP spid="73" grpId="1"/>
      <p:bldP spid="3" grpId="0"/>
      <p:bldP spid="3" grpId="1"/>
      <p:bldP spid="80" grpId="0" animBg="1"/>
      <p:bldP spid="80" grpId="1" animBg="1"/>
      <p:bldP spid="74" grpId="0"/>
      <p:bldP spid="74" grpId="1"/>
      <p:bldP spid="86" grpId="0"/>
      <p:bldP spid="86" grpId="1"/>
      <p:bldP spid="119" grpId="0" animBg="1"/>
      <p:bldP spid="119" grpId="1" animBg="1"/>
      <p:bldP spid="120" grpId="0"/>
      <p:bldP spid="120" grpId="1"/>
      <p:bldP spid="121" grpId="0" animBg="1"/>
      <p:bldP spid="121" grpId="1" animBg="1"/>
      <p:bldP spid="122" grpId="0"/>
      <p:bldP spid="122" grpId="1"/>
      <p:bldP spid="129" grpId="0" animBg="1"/>
      <p:bldP spid="129" grpId="1" animBg="1"/>
      <p:bldP spid="130" grpId="0"/>
      <p:bldP spid="130" grpId="1"/>
      <p:bldP spid="131" grpId="0"/>
      <p:bldP spid="131" grpId="1"/>
      <p:bldP spid="132" grpId="0"/>
      <p:bldP spid="132" grpId="1"/>
      <p:bldP spid="1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7195" y="1371422"/>
            <a:ext cx="32496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5000" dirty="0">
                <a:solidFill>
                  <a:srgbClr val="FF0000"/>
                </a:solidFill>
                <a:latin typeface="Bookman Old Style" pitchFamily="18" charset="0"/>
              </a:rPr>
              <a:t>Module </a:t>
            </a:r>
            <a:r>
              <a:rPr lang="en-IN" sz="5000" dirty="0" smtClean="0">
                <a:solidFill>
                  <a:srgbClr val="FF0000"/>
                </a:solidFill>
                <a:latin typeface="Bookman Old Style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1198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4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SURFACE AREAS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AND VOLUMES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Cylinder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65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10662920</TotalTime>
  <Words>1936</Words>
  <Application>Microsoft Office PowerPoint</Application>
  <PresentationFormat>On-screen Show (16:9)</PresentationFormat>
  <Paragraphs>606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Arial</vt:lpstr>
      <vt:lpstr>Arial Rounded MT Bold</vt:lpstr>
      <vt:lpstr>Book Antiqua</vt:lpstr>
      <vt:lpstr>Bookman Old Style</vt:lpstr>
      <vt:lpstr>Calibri</vt:lpstr>
      <vt:lpstr>Cambria Math</vt:lpstr>
      <vt:lpstr>Comic Sans MS</vt:lpstr>
      <vt:lpstr>MT Extra</vt:lpstr>
      <vt:lpstr>Rockwell</vt:lpstr>
      <vt:lpstr>Symbol</vt:lpstr>
      <vt:lpstr>Wingdings</vt:lpstr>
      <vt:lpstr>Office Theme</vt:lpstr>
      <vt:lpstr>Custom Design</vt:lpstr>
      <vt:lpstr>6_Office Theme</vt:lpstr>
      <vt:lpstr>11_Office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3578</cp:revision>
  <dcterms:created xsi:type="dcterms:W3CDTF">2013-07-31T12:47:49Z</dcterms:created>
  <dcterms:modified xsi:type="dcterms:W3CDTF">2022-04-23T05:17:39Z</dcterms:modified>
</cp:coreProperties>
</file>